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4"/>
  </p:sldMasterIdLst>
  <p:notesMasterIdLst>
    <p:notesMasterId r:id="rId61"/>
  </p:notesMasterIdLst>
  <p:handoutMasterIdLst>
    <p:handoutMasterId r:id="rId62"/>
  </p:handoutMasterIdLst>
  <p:sldIdLst>
    <p:sldId id="256" r:id="rId5"/>
    <p:sldId id="258" r:id="rId6"/>
    <p:sldId id="265" r:id="rId7"/>
    <p:sldId id="259" r:id="rId8"/>
    <p:sldId id="273" r:id="rId9"/>
    <p:sldId id="550" r:id="rId10"/>
    <p:sldId id="549" r:id="rId11"/>
    <p:sldId id="277" r:id="rId12"/>
    <p:sldId id="600" r:id="rId13"/>
    <p:sldId id="272" r:id="rId14"/>
    <p:sldId id="274" r:id="rId15"/>
    <p:sldId id="276" r:id="rId16"/>
    <p:sldId id="278" r:id="rId17"/>
    <p:sldId id="543" r:id="rId18"/>
    <p:sldId id="271" r:id="rId19"/>
    <p:sldId id="566" r:id="rId20"/>
    <p:sldId id="297" r:id="rId21"/>
    <p:sldId id="581" r:id="rId22"/>
    <p:sldId id="582" r:id="rId23"/>
    <p:sldId id="567" r:id="rId24"/>
    <p:sldId id="568" r:id="rId25"/>
    <p:sldId id="569" r:id="rId26"/>
    <p:sldId id="570" r:id="rId27"/>
    <p:sldId id="548" r:id="rId28"/>
    <p:sldId id="551" r:id="rId29"/>
    <p:sldId id="302" r:id="rId30"/>
    <p:sldId id="571" r:id="rId31"/>
    <p:sldId id="572" r:id="rId32"/>
    <p:sldId id="573" r:id="rId33"/>
    <p:sldId id="574" r:id="rId34"/>
    <p:sldId id="575" r:id="rId35"/>
    <p:sldId id="610" r:id="rId36"/>
    <p:sldId id="584" r:id="rId37"/>
    <p:sldId id="595" r:id="rId38"/>
    <p:sldId id="603" r:id="rId39"/>
    <p:sldId id="602" r:id="rId40"/>
    <p:sldId id="605" r:id="rId41"/>
    <p:sldId id="608" r:id="rId42"/>
    <p:sldId id="591" r:id="rId43"/>
    <p:sldId id="601" r:id="rId44"/>
    <p:sldId id="604" r:id="rId45"/>
    <p:sldId id="596" r:id="rId46"/>
    <p:sldId id="597" r:id="rId47"/>
    <p:sldId id="598" r:id="rId48"/>
    <p:sldId id="609" r:id="rId49"/>
    <p:sldId id="590" r:id="rId50"/>
    <p:sldId id="585" r:id="rId51"/>
    <p:sldId id="586" r:id="rId52"/>
    <p:sldId id="588" r:id="rId53"/>
    <p:sldId id="587" r:id="rId54"/>
    <p:sldId id="589" r:id="rId55"/>
    <p:sldId id="592" r:id="rId56"/>
    <p:sldId id="611" r:id="rId57"/>
    <p:sldId id="304" r:id="rId58"/>
    <p:sldId id="268" r:id="rId59"/>
    <p:sldId id="305" r:id="rId60"/>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par défaut" id="{ECD58B11-BC77-4F19-B85F-1425F8C8C692}">
          <p14:sldIdLst>
            <p14:sldId id="256"/>
            <p14:sldId id="258"/>
          </p14:sldIdLst>
        </p14:section>
        <p14:section name="Types" id="{11E21104-1C61-48F0-BF0F-CBF287AAE83E}">
          <p14:sldIdLst>
            <p14:sldId id="265"/>
            <p14:sldId id="259"/>
            <p14:sldId id="273"/>
            <p14:sldId id="550"/>
            <p14:sldId id="549"/>
            <p14:sldId id="277"/>
            <p14:sldId id="600"/>
            <p14:sldId id="272"/>
            <p14:sldId id="274"/>
            <p14:sldId id="276"/>
            <p14:sldId id="278"/>
            <p14:sldId id="543"/>
          </p14:sldIdLst>
        </p14:section>
        <p14:section name="Regulations" id="{B5F7B744-27C1-4F11-BF1B-57E28A8B0592}">
          <p14:sldIdLst>
            <p14:sldId id="271"/>
            <p14:sldId id="566"/>
          </p14:sldIdLst>
        </p14:section>
        <p14:section name="Quel refrigérant ?" id="{7A221802-5659-4CA9-9DC4-9C69A82AE062}">
          <p14:sldIdLst>
            <p14:sldId id="297"/>
            <p14:sldId id="581"/>
            <p14:sldId id="582"/>
            <p14:sldId id="567"/>
            <p14:sldId id="568"/>
            <p14:sldId id="569"/>
            <p14:sldId id="570"/>
            <p14:sldId id="548"/>
            <p14:sldId id="551"/>
            <p14:sldId id="302"/>
            <p14:sldId id="571"/>
            <p14:sldId id="572"/>
            <p14:sldId id="573"/>
            <p14:sldId id="574"/>
            <p14:sldId id="575"/>
          </p14:sldIdLst>
        </p14:section>
        <p14:section name="Exemples" id="{D45E72FB-97F4-4137-BBB6-ADA378C06A2D}">
          <p14:sldIdLst>
            <p14:sldId id="610"/>
            <p14:sldId id="584"/>
            <p14:sldId id="595"/>
            <p14:sldId id="603"/>
            <p14:sldId id="602"/>
            <p14:sldId id="605"/>
            <p14:sldId id="608"/>
            <p14:sldId id="591"/>
            <p14:sldId id="601"/>
            <p14:sldId id="604"/>
            <p14:sldId id="596"/>
            <p14:sldId id="597"/>
            <p14:sldId id="598"/>
            <p14:sldId id="609"/>
            <p14:sldId id="590"/>
            <p14:sldId id="585"/>
            <p14:sldId id="586"/>
            <p14:sldId id="588"/>
            <p14:sldId id="587"/>
            <p14:sldId id="589"/>
            <p14:sldId id="592"/>
            <p14:sldId id="611"/>
          </p14:sldIdLst>
        </p14:section>
        <p14:section name="Conclusion" id="{05985EE4-6046-482F-9104-7E05A37878F2}">
          <p14:sldIdLst>
            <p14:sldId id="304"/>
            <p14:sldId id="268"/>
            <p14:sldId id="305"/>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5A5"/>
    <a:srgbClr val="ED8D0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911" autoAdjust="0"/>
    <p:restoredTop sz="81924" autoAdjust="0"/>
  </p:normalViewPr>
  <p:slideViewPr>
    <p:cSldViewPr snapToGrid="0">
      <p:cViewPr varScale="1">
        <p:scale>
          <a:sx n="71" d="100"/>
          <a:sy n="71" d="100"/>
        </p:scale>
        <p:origin x="1029" y="213"/>
      </p:cViewPr>
      <p:guideLst/>
    </p:cSldViewPr>
  </p:slideViewPr>
  <p:outlineViewPr>
    <p:cViewPr>
      <p:scale>
        <a:sx n="33" d="100"/>
        <a:sy n="33" d="100"/>
      </p:scale>
      <p:origin x="0" y="0"/>
    </p:cViewPr>
  </p:outlineViewPr>
  <p:notesTextViewPr>
    <p:cViewPr>
      <p:scale>
        <a:sx n="3" d="2"/>
        <a:sy n="3" d="2"/>
      </p:scale>
      <p:origin x="0" y="0"/>
    </p:cViewPr>
  </p:notesTextViewPr>
  <p:notesViewPr>
    <p:cSldViewPr snapToGrid="0">
      <p:cViewPr varScale="1">
        <p:scale>
          <a:sx n="96" d="100"/>
          <a:sy n="96" d="100"/>
        </p:scale>
        <p:origin x="3642" y="9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s>
</file>

<file path=ppt/charts/_rels/chart1.xml.rels><?xml version="1.0" encoding="UTF-8" standalone="yes"?>
<Relationships xmlns="http://schemas.openxmlformats.org/package/2006/relationships"><Relationship Id="rId3" Type="http://schemas.openxmlformats.org/officeDocument/2006/relationships/oleObject" Target="file:///C:\Users\pagiroud\Desktop\swisscooling%20expo%202025\consommation%20energie.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Feuil1!$B$1</c:f>
              <c:strCache>
                <c:ptCount val="1"/>
                <c:pt idx="0">
                  <c:v>PV [TWh]</c:v>
                </c:pt>
              </c:strCache>
            </c:strRef>
          </c:tx>
          <c:spPr>
            <a:ln w="28575" cap="rnd">
              <a:solidFill>
                <a:srgbClr val="FFC000"/>
              </a:solidFill>
              <a:round/>
            </a:ln>
            <a:effectLst/>
          </c:spPr>
          <c:marker>
            <c:symbol val="none"/>
          </c:marker>
          <c:cat>
            <c:strRef>
              <c:f>Feuil1!$A$2:$A$13</c:f>
              <c:strCache>
                <c:ptCount val="12"/>
                <c:pt idx="0">
                  <c:v>Jan</c:v>
                </c:pt>
                <c:pt idx="1">
                  <c:v>Fév</c:v>
                </c:pt>
                <c:pt idx="2">
                  <c:v>Mar</c:v>
                </c:pt>
                <c:pt idx="3">
                  <c:v>Avr</c:v>
                </c:pt>
                <c:pt idx="4">
                  <c:v>Mai</c:v>
                </c:pt>
                <c:pt idx="5">
                  <c:v>Juin</c:v>
                </c:pt>
                <c:pt idx="6">
                  <c:v>Juil</c:v>
                </c:pt>
                <c:pt idx="7">
                  <c:v>Août</c:v>
                </c:pt>
                <c:pt idx="8">
                  <c:v>Sep</c:v>
                </c:pt>
                <c:pt idx="9">
                  <c:v>Oct</c:v>
                </c:pt>
                <c:pt idx="10">
                  <c:v>Nov</c:v>
                </c:pt>
                <c:pt idx="11">
                  <c:v>Déc</c:v>
                </c:pt>
              </c:strCache>
            </c:strRef>
          </c:cat>
          <c:val>
            <c:numRef>
              <c:f>Feuil1!$B$2:$B$13</c:f>
              <c:numCache>
                <c:formatCode>General</c:formatCode>
                <c:ptCount val="12"/>
                <c:pt idx="0">
                  <c:v>0.15</c:v>
                </c:pt>
                <c:pt idx="1">
                  <c:v>0.2</c:v>
                </c:pt>
                <c:pt idx="2">
                  <c:v>0.3</c:v>
                </c:pt>
                <c:pt idx="3">
                  <c:v>0.5</c:v>
                </c:pt>
                <c:pt idx="4">
                  <c:v>0.7</c:v>
                </c:pt>
                <c:pt idx="5">
                  <c:v>0.9</c:v>
                </c:pt>
                <c:pt idx="6">
                  <c:v>1</c:v>
                </c:pt>
                <c:pt idx="7">
                  <c:v>0.9</c:v>
                </c:pt>
                <c:pt idx="8">
                  <c:v>0.7</c:v>
                </c:pt>
                <c:pt idx="9">
                  <c:v>0.4</c:v>
                </c:pt>
                <c:pt idx="10">
                  <c:v>0.2</c:v>
                </c:pt>
                <c:pt idx="11">
                  <c:v>0.15</c:v>
                </c:pt>
              </c:numCache>
            </c:numRef>
          </c:val>
          <c:smooth val="0"/>
          <c:extLst>
            <c:ext xmlns:c16="http://schemas.microsoft.com/office/drawing/2014/chart" uri="{C3380CC4-5D6E-409C-BE32-E72D297353CC}">
              <c16:uniqueId val="{00000000-3A71-4947-9983-F8FC05472EBD}"/>
            </c:ext>
          </c:extLst>
        </c:ser>
        <c:ser>
          <c:idx val="1"/>
          <c:order val="1"/>
          <c:tx>
            <c:strRef>
              <c:f>Feuil1!$C$1</c:f>
              <c:strCache>
                <c:ptCount val="1"/>
                <c:pt idx="0">
                  <c:v>Réfrigération
[TWh]</c:v>
                </c:pt>
              </c:strCache>
            </c:strRef>
          </c:tx>
          <c:spPr>
            <a:ln w="28575" cap="rnd">
              <a:solidFill>
                <a:srgbClr val="00B0F0"/>
              </a:solidFill>
              <a:round/>
            </a:ln>
            <a:effectLst/>
          </c:spPr>
          <c:marker>
            <c:symbol val="none"/>
          </c:marker>
          <c:cat>
            <c:strRef>
              <c:f>Feuil1!$A$2:$A$13</c:f>
              <c:strCache>
                <c:ptCount val="12"/>
                <c:pt idx="0">
                  <c:v>Jan</c:v>
                </c:pt>
                <c:pt idx="1">
                  <c:v>Fév</c:v>
                </c:pt>
                <c:pt idx="2">
                  <c:v>Mar</c:v>
                </c:pt>
                <c:pt idx="3">
                  <c:v>Avr</c:v>
                </c:pt>
                <c:pt idx="4">
                  <c:v>Mai</c:v>
                </c:pt>
                <c:pt idx="5">
                  <c:v>Juin</c:v>
                </c:pt>
                <c:pt idx="6">
                  <c:v>Juil</c:v>
                </c:pt>
                <c:pt idx="7">
                  <c:v>Août</c:v>
                </c:pt>
                <c:pt idx="8">
                  <c:v>Sep</c:v>
                </c:pt>
                <c:pt idx="9">
                  <c:v>Oct</c:v>
                </c:pt>
                <c:pt idx="10">
                  <c:v>Nov</c:v>
                </c:pt>
                <c:pt idx="11">
                  <c:v>Déc</c:v>
                </c:pt>
              </c:strCache>
            </c:strRef>
          </c:cat>
          <c:val>
            <c:numRef>
              <c:f>Feuil1!$C$2:$C$13</c:f>
              <c:numCache>
                <c:formatCode>General</c:formatCode>
                <c:ptCount val="12"/>
                <c:pt idx="0">
                  <c:v>0.35</c:v>
                </c:pt>
                <c:pt idx="1">
                  <c:v>0.35</c:v>
                </c:pt>
                <c:pt idx="2">
                  <c:v>0.35</c:v>
                </c:pt>
                <c:pt idx="3">
                  <c:v>0.4</c:v>
                </c:pt>
                <c:pt idx="4">
                  <c:v>0.4</c:v>
                </c:pt>
                <c:pt idx="5">
                  <c:v>0.5</c:v>
                </c:pt>
                <c:pt idx="6">
                  <c:v>0.55000000000000004</c:v>
                </c:pt>
                <c:pt idx="7">
                  <c:v>0.55000000000000004</c:v>
                </c:pt>
                <c:pt idx="8">
                  <c:v>0.5</c:v>
                </c:pt>
                <c:pt idx="9">
                  <c:v>0.45</c:v>
                </c:pt>
                <c:pt idx="10">
                  <c:v>0.4</c:v>
                </c:pt>
                <c:pt idx="11">
                  <c:v>0.4</c:v>
                </c:pt>
              </c:numCache>
            </c:numRef>
          </c:val>
          <c:smooth val="0"/>
          <c:extLst>
            <c:ext xmlns:c16="http://schemas.microsoft.com/office/drawing/2014/chart" uri="{C3380CC4-5D6E-409C-BE32-E72D297353CC}">
              <c16:uniqueId val="{00000001-3A71-4947-9983-F8FC05472EBD}"/>
            </c:ext>
          </c:extLst>
        </c:ser>
        <c:ser>
          <c:idx val="2"/>
          <c:order val="2"/>
          <c:tx>
            <c:strRef>
              <c:f>Feuil1!$D$1</c:f>
              <c:strCache>
                <c:ptCount val="1"/>
                <c:pt idx="0">
                  <c:v>Chauffage [TWh]</c:v>
                </c:pt>
              </c:strCache>
            </c:strRef>
          </c:tx>
          <c:spPr>
            <a:ln w="28575" cap="rnd">
              <a:solidFill>
                <a:srgbClr val="FF0000"/>
              </a:solidFill>
              <a:round/>
            </a:ln>
            <a:effectLst/>
          </c:spPr>
          <c:marker>
            <c:symbol val="none"/>
          </c:marker>
          <c:cat>
            <c:strRef>
              <c:f>Feuil1!$A$2:$A$13</c:f>
              <c:strCache>
                <c:ptCount val="12"/>
                <c:pt idx="0">
                  <c:v>Jan</c:v>
                </c:pt>
                <c:pt idx="1">
                  <c:v>Fév</c:v>
                </c:pt>
                <c:pt idx="2">
                  <c:v>Mar</c:v>
                </c:pt>
                <c:pt idx="3">
                  <c:v>Avr</c:v>
                </c:pt>
                <c:pt idx="4">
                  <c:v>Mai</c:v>
                </c:pt>
                <c:pt idx="5">
                  <c:v>Juin</c:v>
                </c:pt>
                <c:pt idx="6">
                  <c:v>Juil</c:v>
                </c:pt>
                <c:pt idx="7">
                  <c:v>Août</c:v>
                </c:pt>
                <c:pt idx="8">
                  <c:v>Sep</c:v>
                </c:pt>
                <c:pt idx="9">
                  <c:v>Oct</c:v>
                </c:pt>
                <c:pt idx="10">
                  <c:v>Nov</c:v>
                </c:pt>
                <c:pt idx="11">
                  <c:v>Déc</c:v>
                </c:pt>
              </c:strCache>
            </c:strRef>
          </c:cat>
          <c:val>
            <c:numRef>
              <c:f>Feuil1!$D$2:$D$13</c:f>
              <c:numCache>
                <c:formatCode>General</c:formatCode>
                <c:ptCount val="12"/>
                <c:pt idx="0">
                  <c:v>4.5</c:v>
                </c:pt>
                <c:pt idx="1">
                  <c:v>4</c:v>
                </c:pt>
                <c:pt idx="2">
                  <c:v>3</c:v>
                </c:pt>
                <c:pt idx="3">
                  <c:v>1.5</c:v>
                </c:pt>
                <c:pt idx="4">
                  <c:v>0.5</c:v>
                </c:pt>
                <c:pt idx="5">
                  <c:v>0.1</c:v>
                </c:pt>
                <c:pt idx="6">
                  <c:v>0.05</c:v>
                </c:pt>
                <c:pt idx="7">
                  <c:v>0.05</c:v>
                </c:pt>
                <c:pt idx="8">
                  <c:v>0.3</c:v>
                </c:pt>
                <c:pt idx="9">
                  <c:v>1.5</c:v>
                </c:pt>
                <c:pt idx="10">
                  <c:v>3</c:v>
                </c:pt>
                <c:pt idx="11">
                  <c:v>4</c:v>
                </c:pt>
              </c:numCache>
            </c:numRef>
          </c:val>
          <c:smooth val="0"/>
          <c:extLst>
            <c:ext xmlns:c16="http://schemas.microsoft.com/office/drawing/2014/chart" uri="{C3380CC4-5D6E-409C-BE32-E72D297353CC}">
              <c16:uniqueId val="{00000002-3A71-4947-9983-F8FC05472EBD}"/>
            </c:ext>
          </c:extLst>
        </c:ser>
        <c:ser>
          <c:idx val="3"/>
          <c:order val="3"/>
          <c:tx>
            <c:strRef>
              <c:f>Feuil1!$E$1</c:f>
              <c:strCache>
                <c:ptCount val="1"/>
                <c:pt idx="0">
                  <c:v>Chauffage  PAC
[TWh]</c:v>
                </c:pt>
              </c:strCache>
            </c:strRef>
          </c:tx>
          <c:spPr>
            <a:ln w="28575" cap="rnd">
              <a:solidFill>
                <a:srgbClr val="00B050"/>
              </a:solidFill>
              <a:round/>
            </a:ln>
            <a:effectLst/>
          </c:spPr>
          <c:marker>
            <c:symbol val="none"/>
          </c:marker>
          <c:cat>
            <c:strRef>
              <c:f>Feuil1!$A$2:$A$13</c:f>
              <c:strCache>
                <c:ptCount val="12"/>
                <c:pt idx="0">
                  <c:v>Jan</c:v>
                </c:pt>
                <c:pt idx="1">
                  <c:v>Fév</c:v>
                </c:pt>
                <c:pt idx="2">
                  <c:v>Mar</c:v>
                </c:pt>
                <c:pt idx="3">
                  <c:v>Avr</c:v>
                </c:pt>
                <c:pt idx="4">
                  <c:v>Mai</c:v>
                </c:pt>
                <c:pt idx="5">
                  <c:v>Juin</c:v>
                </c:pt>
                <c:pt idx="6">
                  <c:v>Juil</c:v>
                </c:pt>
                <c:pt idx="7">
                  <c:v>Août</c:v>
                </c:pt>
                <c:pt idx="8">
                  <c:v>Sep</c:v>
                </c:pt>
                <c:pt idx="9">
                  <c:v>Oct</c:v>
                </c:pt>
                <c:pt idx="10">
                  <c:v>Nov</c:v>
                </c:pt>
                <c:pt idx="11">
                  <c:v>Déc</c:v>
                </c:pt>
              </c:strCache>
            </c:strRef>
          </c:cat>
          <c:val>
            <c:numRef>
              <c:f>Feuil1!$E$2:$E$13</c:f>
              <c:numCache>
                <c:formatCode>0.00</c:formatCode>
                <c:ptCount val="12"/>
                <c:pt idx="0">
                  <c:v>1.2857142857142858</c:v>
                </c:pt>
                <c:pt idx="1">
                  <c:v>1.1428571428571428</c:v>
                </c:pt>
                <c:pt idx="2">
                  <c:v>0.8571428571428571</c:v>
                </c:pt>
                <c:pt idx="3">
                  <c:v>0.42857142857142855</c:v>
                </c:pt>
                <c:pt idx="4">
                  <c:v>0.14285714285714285</c:v>
                </c:pt>
                <c:pt idx="5">
                  <c:v>2.8571428571428574E-2</c:v>
                </c:pt>
                <c:pt idx="6">
                  <c:v>1.4285714285714287E-2</c:v>
                </c:pt>
                <c:pt idx="7">
                  <c:v>1.4285714285714287E-2</c:v>
                </c:pt>
                <c:pt idx="8">
                  <c:v>8.5714285714285715E-2</c:v>
                </c:pt>
                <c:pt idx="9">
                  <c:v>0.42857142857142855</c:v>
                </c:pt>
                <c:pt idx="10">
                  <c:v>0.8571428571428571</c:v>
                </c:pt>
                <c:pt idx="11">
                  <c:v>1.1428571428571428</c:v>
                </c:pt>
              </c:numCache>
            </c:numRef>
          </c:val>
          <c:smooth val="0"/>
          <c:extLst>
            <c:ext xmlns:c16="http://schemas.microsoft.com/office/drawing/2014/chart" uri="{C3380CC4-5D6E-409C-BE32-E72D297353CC}">
              <c16:uniqueId val="{00000003-3A71-4947-9983-F8FC05472EBD}"/>
            </c:ext>
          </c:extLst>
        </c:ser>
        <c:dLbls>
          <c:showLegendKey val="0"/>
          <c:showVal val="0"/>
          <c:showCatName val="0"/>
          <c:showSerName val="0"/>
          <c:showPercent val="0"/>
          <c:showBubbleSize val="0"/>
        </c:dLbls>
        <c:smooth val="0"/>
        <c:axId val="301931104"/>
        <c:axId val="301931584"/>
      </c:lineChart>
      <c:catAx>
        <c:axId val="3019311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01931584"/>
        <c:crosses val="autoZero"/>
        <c:auto val="1"/>
        <c:lblAlgn val="ctr"/>
        <c:lblOffset val="100"/>
        <c:noMultiLvlLbl val="0"/>
      </c:catAx>
      <c:valAx>
        <c:axId val="3019315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019311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fr-F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69C82C11-502F-4435-9621-30584138840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fr-FR" sz="1000" dirty="0">
                <a:latin typeface="Avenir Next LT Pro" panose="020B0504020202020204" pitchFamily="34" charset="0"/>
              </a:rPr>
              <a:t>ZERO-C / Climat Gestion SA</a:t>
            </a:r>
            <a:endParaRPr lang="fr-CH" sz="1000" dirty="0">
              <a:latin typeface="Avenir Next LT Pro" panose="020B0504020202020204" pitchFamily="34" charset="0"/>
            </a:endParaRPr>
          </a:p>
          <a:p>
            <a:endParaRPr lang="fr-CH" dirty="0"/>
          </a:p>
        </p:txBody>
      </p:sp>
      <p:sp>
        <p:nvSpPr>
          <p:cNvPr id="3" name="Espace réservé de la date 2">
            <a:extLst>
              <a:ext uri="{FF2B5EF4-FFF2-40B4-BE49-F238E27FC236}">
                <a16:creationId xmlns:a16="http://schemas.microsoft.com/office/drawing/2014/main" id="{B88CFAD1-A3DB-4C8F-8E8D-553870B1349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F39CB57-1137-4C83-9F48-986C14FFE2F8}" type="datetimeFigureOut">
              <a:rPr lang="fr-CH" sz="1000" smtClean="0">
                <a:latin typeface="Avenir Next LT Pro" panose="020B0504020202020204" pitchFamily="34" charset="0"/>
              </a:rPr>
              <a:t>11.12.2025</a:t>
            </a:fld>
            <a:endParaRPr lang="fr-CH" sz="1000" dirty="0">
              <a:latin typeface="Avenir Next LT Pro" panose="020B0504020202020204" pitchFamily="34" charset="0"/>
            </a:endParaRPr>
          </a:p>
        </p:txBody>
      </p:sp>
      <p:sp>
        <p:nvSpPr>
          <p:cNvPr id="4" name="Espace réservé du pied de page 3">
            <a:extLst>
              <a:ext uri="{FF2B5EF4-FFF2-40B4-BE49-F238E27FC236}">
                <a16:creationId xmlns:a16="http://schemas.microsoft.com/office/drawing/2014/main" id="{C02F159F-39C6-4DD6-992F-E1F9005D998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fr-FR" sz="1000" dirty="0">
                <a:latin typeface="Avenir Next LT Pro" panose="020B0504020202020204" pitchFamily="34" charset="0"/>
              </a:rPr>
              <a:t>© Tous droits réservés</a:t>
            </a:r>
            <a:endParaRPr lang="fr-CH" sz="1000" dirty="0">
              <a:latin typeface="Avenir Next LT Pro" panose="020B0504020202020204" pitchFamily="34" charset="0"/>
            </a:endParaRPr>
          </a:p>
        </p:txBody>
      </p:sp>
      <p:sp>
        <p:nvSpPr>
          <p:cNvPr id="5" name="Espace réservé du numéro de diapositive 4">
            <a:extLst>
              <a:ext uri="{FF2B5EF4-FFF2-40B4-BE49-F238E27FC236}">
                <a16:creationId xmlns:a16="http://schemas.microsoft.com/office/drawing/2014/main" id="{C54A877B-BDE5-480A-B241-D31B89DA7F1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A5D2E55-E4C1-418B-8CCC-1AEF954D435B}" type="slidenum">
              <a:rPr lang="fr-CH" sz="1000" smtClean="0">
                <a:latin typeface="Avenir Next LT Pro" panose="020B0504020202020204" pitchFamily="34" charset="0"/>
              </a:rPr>
              <a:t>‹N°›</a:t>
            </a:fld>
            <a:endParaRPr lang="fr-CH" sz="1000" dirty="0">
              <a:latin typeface="Avenir Next LT Pro" panose="020B0504020202020204" pitchFamily="34" charset="0"/>
            </a:endParaRPr>
          </a:p>
        </p:txBody>
      </p:sp>
    </p:spTree>
    <p:extLst>
      <p:ext uri="{BB962C8B-B14F-4D97-AF65-F5344CB8AC3E}">
        <p14:creationId xmlns:p14="http://schemas.microsoft.com/office/powerpoint/2010/main" val="238066402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000">
                <a:latin typeface="Aptos Display" panose="020B0004020202020204" pitchFamily="34" charset="0"/>
              </a:defRPr>
            </a:lvl1pPr>
          </a:lstStyle>
          <a:p>
            <a:r>
              <a:rPr lang="fr-FR" dirty="0"/>
              <a:t>ZERO-C / Climat Gestion SA</a:t>
            </a:r>
            <a:endParaRPr lang="fr-CH" dirty="0"/>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000">
                <a:latin typeface="+mj-lt"/>
              </a:defRPr>
            </a:lvl1pPr>
          </a:lstStyle>
          <a:p>
            <a:fld id="{D4E146A2-E14E-4507-BDD9-6B47757B68FE}" type="datetimeFigureOut">
              <a:rPr lang="fr-CH" smtClean="0"/>
              <a:pPr/>
              <a:t>11.12.2025</a:t>
            </a:fld>
            <a:endParaRPr lang="fr-CH" dirty="0"/>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CH"/>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000">
                <a:latin typeface="+mj-lt"/>
              </a:defRPr>
            </a:lvl1pPr>
          </a:lstStyle>
          <a:p>
            <a:r>
              <a:rPr lang="fr-FR" dirty="0"/>
              <a:t>© Tous droits réservés</a:t>
            </a:r>
            <a:endParaRPr lang="fr-CH" dirty="0"/>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000">
                <a:latin typeface="+mj-lt"/>
              </a:defRPr>
            </a:lvl1pPr>
          </a:lstStyle>
          <a:p>
            <a:fld id="{52A3C018-04A5-41A6-B7AE-F9FF04708C2D}" type="slidenum">
              <a:rPr lang="fr-CH" smtClean="0"/>
              <a:pPr/>
              <a:t>‹N°›</a:t>
            </a:fld>
            <a:endParaRPr lang="fr-CH" dirty="0"/>
          </a:p>
        </p:txBody>
      </p:sp>
    </p:spTree>
    <p:extLst>
      <p:ext uri="{BB962C8B-B14F-4D97-AF65-F5344CB8AC3E}">
        <p14:creationId xmlns:p14="http://schemas.microsoft.com/office/powerpoint/2010/main" val="23117313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H" dirty="0"/>
          </a:p>
        </p:txBody>
      </p:sp>
      <p:sp>
        <p:nvSpPr>
          <p:cNvPr id="4" name="Espace réservé du numéro de diapositive 3"/>
          <p:cNvSpPr>
            <a:spLocks noGrp="1"/>
          </p:cNvSpPr>
          <p:nvPr>
            <p:ph type="sldNum" sz="quarter" idx="5"/>
          </p:nvPr>
        </p:nvSpPr>
        <p:spPr/>
        <p:txBody>
          <a:bodyPr/>
          <a:lstStyle/>
          <a:p>
            <a:fld id="{52A3C018-04A5-41A6-B7AE-F9FF04708C2D}" type="slidenum">
              <a:rPr lang="fr-CH" smtClean="0"/>
              <a:pPr/>
              <a:t>1</a:t>
            </a:fld>
            <a:endParaRPr lang="fr-CH" dirty="0"/>
          </a:p>
        </p:txBody>
      </p:sp>
    </p:spTree>
    <p:extLst>
      <p:ext uri="{BB962C8B-B14F-4D97-AF65-F5344CB8AC3E}">
        <p14:creationId xmlns:p14="http://schemas.microsoft.com/office/powerpoint/2010/main" val="16555842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H"/>
          </a:p>
        </p:txBody>
      </p:sp>
      <p:sp>
        <p:nvSpPr>
          <p:cNvPr id="4" name="Espace réservé du numéro de diapositive 3"/>
          <p:cNvSpPr>
            <a:spLocks noGrp="1"/>
          </p:cNvSpPr>
          <p:nvPr>
            <p:ph type="sldNum" sz="quarter" idx="5"/>
          </p:nvPr>
        </p:nvSpPr>
        <p:spPr/>
        <p:txBody>
          <a:bodyPr/>
          <a:lstStyle/>
          <a:p>
            <a:fld id="{52A3C018-04A5-41A6-B7AE-F9FF04708C2D}" type="slidenum">
              <a:rPr lang="fr-CH" smtClean="0"/>
              <a:pPr/>
              <a:t>10</a:t>
            </a:fld>
            <a:endParaRPr lang="fr-CH" dirty="0"/>
          </a:p>
        </p:txBody>
      </p:sp>
    </p:spTree>
    <p:extLst>
      <p:ext uri="{BB962C8B-B14F-4D97-AF65-F5344CB8AC3E}">
        <p14:creationId xmlns:p14="http://schemas.microsoft.com/office/powerpoint/2010/main" val="19076695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H"/>
          </a:p>
        </p:txBody>
      </p:sp>
      <p:sp>
        <p:nvSpPr>
          <p:cNvPr id="4" name="Espace réservé du numéro de diapositive 3"/>
          <p:cNvSpPr>
            <a:spLocks noGrp="1"/>
          </p:cNvSpPr>
          <p:nvPr>
            <p:ph type="sldNum" sz="quarter" idx="5"/>
          </p:nvPr>
        </p:nvSpPr>
        <p:spPr/>
        <p:txBody>
          <a:bodyPr/>
          <a:lstStyle/>
          <a:p>
            <a:fld id="{52A3C018-04A5-41A6-B7AE-F9FF04708C2D}" type="slidenum">
              <a:rPr lang="fr-CH" smtClean="0"/>
              <a:pPr/>
              <a:t>11</a:t>
            </a:fld>
            <a:endParaRPr lang="fr-CH" dirty="0"/>
          </a:p>
        </p:txBody>
      </p:sp>
    </p:spTree>
    <p:extLst>
      <p:ext uri="{BB962C8B-B14F-4D97-AF65-F5344CB8AC3E}">
        <p14:creationId xmlns:p14="http://schemas.microsoft.com/office/powerpoint/2010/main" val="30896139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H"/>
          </a:p>
        </p:txBody>
      </p:sp>
      <p:sp>
        <p:nvSpPr>
          <p:cNvPr id="4" name="Espace réservé du numéro de diapositive 3"/>
          <p:cNvSpPr>
            <a:spLocks noGrp="1"/>
          </p:cNvSpPr>
          <p:nvPr>
            <p:ph type="sldNum" sz="quarter" idx="5"/>
          </p:nvPr>
        </p:nvSpPr>
        <p:spPr/>
        <p:txBody>
          <a:bodyPr/>
          <a:lstStyle/>
          <a:p>
            <a:fld id="{52A3C018-04A5-41A6-B7AE-F9FF04708C2D}" type="slidenum">
              <a:rPr lang="fr-CH" smtClean="0"/>
              <a:pPr/>
              <a:t>12</a:t>
            </a:fld>
            <a:endParaRPr lang="fr-CH" dirty="0"/>
          </a:p>
        </p:txBody>
      </p:sp>
    </p:spTree>
    <p:extLst>
      <p:ext uri="{BB962C8B-B14F-4D97-AF65-F5344CB8AC3E}">
        <p14:creationId xmlns:p14="http://schemas.microsoft.com/office/powerpoint/2010/main" val="15764096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err="1"/>
              <a:t>Chlorine</a:t>
            </a:r>
            <a:r>
              <a:rPr lang="fr-FR" dirty="0"/>
              <a:t> : impact sur l’ozone</a:t>
            </a:r>
          </a:p>
          <a:p>
            <a:r>
              <a:rPr lang="fr-FR" dirty="0"/>
              <a:t>Fluorine</a:t>
            </a:r>
          </a:p>
          <a:p>
            <a:endParaRPr lang="fr-FR" dirty="0"/>
          </a:p>
          <a:p>
            <a:r>
              <a:rPr lang="fr-FR" dirty="0"/>
              <a:t>Made </a:t>
            </a:r>
            <a:r>
              <a:rPr lang="fr-FR" dirty="0" err="1"/>
              <a:t>from</a:t>
            </a:r>
            <a:r>
              <a:rPr lang="fr-FR" dirty="0"/>
              <a:t> HC in </a:t>
            </a:r>
            <a:r>
              <a:rPr lang="fr-FR" dirty="0" err="1"/>
              <a:t>chemical</a:t>
            </a:r>
            <a:r>
              <a:rPr lang="fr-FR" dirty="0"/>
              <a:t> </a:t>
            </a:r>
            <a:r>
              <a:rPr lang="fr-FR" dirty="0" err="1"/>
              <a:t>industry</a:t>
            </a:r>
            <a:r>
              <a:rPr lang="fr-FR" dirty="0"/>
              <a:t>.</a:t>
            </a:r>
            <a:endParaRPr lang="fr-CH" dirty="0"/>
          </a:p>
        </p:txBody>
      </p:sp>
      <p:sp>
        <p:nvSpPr>
          <p:cNvPr id="4" name="Espace réservé du numéro de diapositive 3"/>
          <p:cNvSpPr>
            <a:spLocks noGrp="1"/>
          </p:cNvSpPr>
          <p:nvPr>
            <p:ph type="sldNum" sz="quarter" idx="5"/>
          </p:nvPr>
        </p:nvSpPr>
        <p:spPr/>
        <p:txBody>
          <a:bodyPr/>
          <a:lstStyle/>
          <a:p>
            <a:fld id="{52A3C018-04A5-41A6-B7AE-F9FF04708C2D}" type="slidenum">
              <a:rPr lang="fr-CH" smtClean="0"/>
              <a:pPr/>
              <a:t>13</a:t>
            </a:fld>
            <a:endParaRPr lang="fr-CH" dirty="0"/>
          </a:p>
        </p:txBody>
      </p:sp>
    </p:spTree>
    <p:extLst>
      <p:ext uri="{BB962C8B-B14F-4D97-AF65-F5344CB8AC3E}">
        <p14:creationId xmlns:p14="http://schemas.microsoft.com/office/powerpoint/2010/main" val="10006693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Courbes intéressantes pour montrer l’évolution</a:t>
            </a:r>
          </a:p>
          <a:p>
            <a:r>
              <a:rPr lang="fr-FR" dirty="0"/>
              <a:t>Peut être bien de montrer quelques limites de GWP et les réfrigérants associés</a:t>
            </a:r>
          </a:p>
          <a:p>
            <a:endParaRPr lang="fr-FR" dirty="0"/>
          </a:p>
          <a:p>
            <a:r>
              <a:rPr lang="fr-FR" dirty="0"/>
              <a:t>Trop dans le détail des normes</a:t>
            </a:r>
          </a:p>
          <a:p>
            <a:r>
              <a:rPr lang="fr-FR" dirty="0"/>
              <a:t>Quelques exemples seraient plus parlants</a:t>
            </a:r>
          </a:p>
          <a:p>
            <a:r>
              <a:rPr lang="fr-FR" dirty="0"/>
              <a:t>+ montrer la tendance d’interdiction des réfrigérants</a:t>
            </a:r>
          </a:p>
          <a:p>
            <a:endParaRPr lang="fr-CH" dirty="0"/>
          </a:p>
        </p:txBody>
      </p:sp>
      <p:sp>
        <p:nvSpPr>
          <p:cNvPr id="4" name="Espace réservé du numéro de diapositive 3"/>
          <p:cNvSpPr>
            <a:spLocks noGrp="1"/>
          </p:cNvSpPr>
          <p:nvPr>
            <p:ph type="sldNum" sz="quarter" idx="5"/>
          </p:nvPr>
        </p:nvSpPr>
        <p:spPr/>
        <p:txBody>
          <a:bodyPr/>
          <a:lstStyle/>
          <a:p>
            <a:fld id="{52A3C018-04A5-41A6-B7AE-F9FF04708C2D}" type="slidenum">
              <a:rPr lang="fr-CH" smtClean="0"/>
              <a:pPr/>
              <a:t>15</a:t>
            </a:fld>
            <a:endParaRPr lang="fr-CH" dirty="0"/>
          </a:p>
        </p:txBody>
      </p:sp>
    </p:spTree>
    <p:extLst>
      <p:ext uri="{BB962C8B-B14F-4D97-AF65-F5344CB8AC3E}">
        <p14:creationId xmlns:p14="http://schemas.microsoft.com/office/powerpoint/2010/main" val="2560542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AE18EC-AA00-F085-C449-8D690B4E800F}"/>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15FA94CB-EF84-FD29-63E8-E84D9F08B2CD}"/>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2C826AF7-63CF-4865-2A43-01C915DD6454}"/>
              </a:ext>
            </a:extLst>
          </p:cNvPr>
          <p:cNvSpPr>
            <a:spLocks noGrp="1"/>
          </p:cNvSpPr>
          <p:nvPr>
            <p:ph type="body" idx="1"/>
          </p:nvPr>
        </p:nvSpPr>
        <p:spPr/>
        <p:txBody>
          <a:bodyPr/>
          <a:lstStyle/>
          <a:p>
            <a:r>
              <a:rPr lang="fr-FR" dirty="0"/>
              <a:t>Normes pour toutes les sécurités</a:t>
            </a:r>
          </a:p>
          <a:p>
            <a:r>
              <a:rPr lang="fr-FR" dirty="0"/>
              <a:t>378-1 : Limitations of </a:t>
            </a:r>
            <a:r>
              <a:rPr lang="fr-FR" dirty="0" err="1"/>
              <a:t>quantity</a:t>
            </a:r>
            <a:r>
              <a:rPr lang="fr-FR" dirty="0"/>
              <a:t> </a:t>
            </a:r>
            <a:r>
              <a:rPr lang="fr-FR" dirty="0" err="1"/>
              <a:t>depending</a:t>
            </a:r>
            <a:r>
              <a:rPr lang="fr-FR" dirty="0"/>
              <a:t> on the installation site / </a:t>
            </a:r>
            <a:r>
              <a:rPr lang="fr-FR" dirty="0" err="1"/>
              <a:t>refrigerant</a:t>
            </a:r>
            <a:endParaRPr lang="fr-FR" dirty="0"/>
          </a:p>
          <a:p>
            <a:r>
              <a:rPr lang="fr-FR" dirty="0"/>
              <a:t>378-2 : règles de dimensionnement des machines (résistance à la pression) </a:t>
            </a:r>
          </a:p>
          <a:p>
            <a:r>
              <a:rPr lang="fr-FR" dirty="0"/>
              <a:t>	PED (ASME BPVC)</a:t>
            </a:r>
          </a:p>
          <a:p>
            <a:r>
              <a:rPr lang="fr-FR" dirty="0"/>
              <a:t>378-3 : règles de conception des locaux techniques (peu de distinction entre les réfrigérants)</a:t>
            </a:r>
            <a:endParaRPr lang="fr-CH" dirty="0"/>
          </a:p>
        </p:txBody>
      </p:sp>
      <p:sp>
        <p:nvSpPr>
          <p:cNvPr id="4" name="Espace réservé du numéro de diapositive 3">
            <a:extLst>
              <a:ext uri="{FF2B5EF4-FFF2-40B4-BE49-F238E27FC236}">
                <a16:creationId xmlns:a16="http://schemas.microsoft.com/office/drawing/2014/main" id="{1CF078E8-601E-792D-8710-B176AB491E47}"/>
              </a:ext>
            </a:extLst>
          </p:cNvPr>
          <p:cNvSpPr>
            <a:spLocks noGrp="1"/>
          </p:cNvSpPr>
          <p:nvPr>
            <p:ph type="sldNum" sz="quarter" idx="5"/>
          </p:nvPr>
        </p:nvSpPr>
        <p:spPr/>
        <p:txBody>
          <a:bodyPr/>
          <a:lstStyle/>
          <a:p>
            <a:fld id="{52A3C018-04A5-41A6-B7AE-F9FF04708C2D}" type="slidenum">
              <a:rPr lang="fr-CH" smtClean="0"/>
              <a:pPr/>
              <a:t>16</a:t>
            </a:fld>
            <a:endParaRPr lang="fr-CH" dirty="0"/>
          </a:p>
        </p:txBody>
      </p:sp>
    </p:spTree>
    <p:extLst>
      <p:ext uri="{BB962C8B-B14F-4D97-AF65-F5344CB8AC3E}">
        <p14:creationId xmlns:p14="http://schemas.microsoft.com/office/powerpoint/2010/main" val="1672797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err="1"/>
              <a:t>Ammonia</a:t>
            </a:r>
            <a:r>
              <a:rPr lang="fr-FR" dirty="0"/>
              <a:t> : -30 to 40°C / Hot -&gt; 90 °C</a:t>
            </a:r>
          </a:p>
          <a:p>
            <a:endParaRPr lang="fr-CH" dirty="0"/>
          </a:p>
        </p:txBody>
      </p:sp>
      <p:sp>
        <p:nvSpPr>
          <p:cNvPr id="4" name="Espace réservé du numéro de diapositive 3"/>
          <p:cNvSpPr>
            <a:spLocks noGrp="1"/>
          </p:cNvSpPr>
          <p:nvPr>
            <p:ph type="sldNum" sz="quarter" idx="5"/>
          </p:nvPr>
        </p:nvSpPr>
        <p:spPr/>
        <p:txBody>
          <a:bodyPr/>
          <a:lstStyle/>
          <a:p>
            <a:fld id="{52A3C018-04A5-41A6-B7AE-F9FF04708C2D}" type="slidenum">
              <a:rPr lang="fr-CH" smtClean="0"/>
              <a:pPr/>
              <a:t>24</a:t>
            </a:fld>
            <a:endParaRPr lang="fr-CH" dirty="0"/>
          </a:p>
        </p:txBody>
      </p:sp>
    </p:spTree>
    <p:extLst>
      <p:ext uri="{BB962C8B-B14F-4D97-AF65-F5344CB8AC3E}">
        <p14:creationId xmlns:p14="http://schemas.microsoft.com/office/powerpoint/2010/main" val="11440312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\\serveur\admin\Commercial_ventes\References</a:t>
            </a:r>
            <a:endParaRPr lang="fr-CH" dirty="0"/>
          </a:p>
        </p:txBody>
      </p:sp>
      <p:sp>
        <p:nvSpPr>
          <p:cNvPr id="4" name="Espace réservé du numéro de diapositive 3"/>
          <p:cNvSpPr>
            <a:spLocks noGrp="1"/>
          </p:cNvSpPr>
          <p:nvPr>
            <p:ph type="sldNum" sz="quarter" idx="5"/>
          </p:nvPr>
        </p:nvSpPr>
        <p:spPr/>
        <p:txBody>
          <a:bodyPr/>
          <a:lstStyle/>
          <a:p>
            <a:fld id="{52A3C018-04A5-41A6-B7AE-F9FF04708C2D}" type="slidenum">
              <a:rPr lang="fr-CH" smtClean="0"/>
              <a:pPr/>
              <a:t>26</a:t>
            </a:fld>
            <a:endParaRPr lang="fr-CH" dirty="0"/>
          </a:p>
        </p:txBody>
      </p:sp>
    </p:spTree>
    <p:extLst>
      <p:ext uri="{BB962C8B-B14F-4D97-AF65-F5344CB8AC3E}">
        <p14:creationId xmlns:p14="http://schemas.microsoft.com/office/powerpoint/2010/main" val="39169115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13523A-6812-2624-6060-DAEE5A3B29E7}"/>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BEF914E6-5F0D-BEA7-1909-3C5909787CCB}"/>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658DE841-AB59-7836-D8E6-33C28A68B1D1}"/>
              </a:ext>
            </a:extLst>
          </p:cNvPr>
          <p:cNvSpPr>
            <a:spLocks noGrp="1"/>
          </p:cNvSpPr>
          <p:nvPr>
            <p:ph type="body" idx="1"/>
          </p:nvPr>
        </p:nvSpPr>
        <p:spPr/>
        <p:txBody>
          <a:bodyPr/>
          <a:lstStyle/>
          <a:p>
            <a:r>
              <a:rPr lang="fr-FR" dirty="0" err="1"/>
              <a:t>Ammoniac</a:t>
            </a:r>
            <a:r>
              <a:rPr lang="fr-FR" dirty="0"/>
              <a:t>, CO2</a:t>
            </a:r>
          </a:p>
          <a:p>
            <a:endParaRPr lang="fr-FR" dirty="0"/>
          </a:p>
          <a:p>
            <a:r>
              <a:rPr lang="fr-FR" dirty="0"/>
              <a:t>Pas de HC</a:t>
            </a:r>
            <a:endParaRPr lang="fr-CH" dirty="0"/>
          </a:p>
        </p:txBody>
      </p:sp>
      <p:sp>
        <p:nvSpPr>
          <p:cNvPr id="4" name="Espace réservé du numéro de diapositive 3">
            <a:extLst>
              <a:ext uri="{FF2B5EF4-FFF2-40B4-BE49-F238E27FC236}">
                <a16:creationId xmlns:a16="http://schemas.microsoft.com/office/drawing/2014/main" id="{8E4003A3-481C-4F00-4075-ADAE5B2DFF92}"/>
              </a:ext>
            </a:extLst>
          </p:cNvPr>
          <p:cNvSpPr>
            <a:spLocks noGrp="1"/>
          </p:cNvSpPr>
          <p:nvPr>
            <p:ph type="sldNum" sz="quarter" idx="5"/>
          </p:nvPr>
        </p:nvSpPr>
        <p:spPr/>
        <p:txBody>
          <a:bodyPr/>
          <a:lstStyle/>
          <a:p>
            <a:fld id="{52A3C018-04A5-41A6-B7AE-F9FF04708C2D}" type="slidenum">
              <a:rPr lang="fr-CH" smtClean="0"/>
              <a:t>27</a:t>
            </a:fld>
            <a:endParaRPr lang="fr-CH" dirty="0"/>
          </a:p>
        </p:txBody>
      </p:sp>
    </p:spTree>
    <p:extLst>
      <p:ext uri="{BB962C8B-B14F-4D97-AF65-F5344CB8AC3E}">
        <p14:creationId xmlns:p14="http://schemas.microsoft.com/office/powerpoint/2010/main" val="16088495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ED7D3C-30F1-02B8-454F-CB35ACE4E284}"/>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FB96568D-0E95-F772-DD3A-250AE108F1AD}"/>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8008EEC0-FC02-2D7A-38D2-CD9E97B7896A}"/>
              </a:ext>
            </a:extLst>
          </p:cNvPr>
          <p:cNvSpPr>
            <a:spLocks noGrp="1"/>
          </p:cNvSpPr>
          <p:nvPr>
            <p:ph type="body" idx="1"/>
          </p:nvPr>
        </p:nvSpPr>
        <p:spPr/>
        <p:txBody>
          <a:bodyPr/>
          <a:lstStyle/>
          <a:p>
            <a:endParaRPr lang="fr-CH" dirty="0"/>
          </a:p>
        </p:txBody>
      </p:sp>
      <p:sp>
        <p:nvSpPr>
          <p:cNvPr id="4" name="Espace réservé du numéro de diapositive 3">
            <a:extLst>
              <a:ext uri="{FF2B5EF4-FFF2-40B4-BE49-F238E27FC236}">
                <a16:creationId xmlns:a16="http://schemas.microsoft.com/office/drawing/2014/main" id="{DB597687-7867-980B-42C4-D9EE9435971D}"/>
              </a:ext>
            </a:extLst>
          </p:cNvPr>
          <p:cNvSpPr>
            <a:spLocks noGrp="1"/>
          </p:cNvSpPr>
          <p:nvPr>
            <p:ph type="sldNum" sz="quarter" idx="5"/>
          </p:nvPr>
        </p:nvSpPr>
        <p:spPr/>
        <p:txBody>
          <a:bodyPr/>
          <a:lstStyle/>
          <a:p>
            <a:fld id="{52A3C018-04A5-41A6-B7AE-F9FF04708C2D}" type="slidenum">
              <a:rPr lang="fr-CH" smtClean="0"/>
              <a:t>28</a:t>
            </a:fld>
            <a:endParaRPr lang="fr-CH" dirty="0"/>
          </a:p>
        </p:txBody>
      </p:sp>
    </p:spTree>
    <p:extLst>
      <p:ext uri="{BB962C8B-B14F-4D97-AF65-F5344CB8AC3E}">
        <p14:creationId xmlns:p14="http://schemas.microsoft.com/office/powerpoint/2010/main" val="2627331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H"/>
          </a:p>
        </p:txBody>
      </p:sp>
      <p:sp>
        <p:nvSpPr>
          <p:cNvPr id="4" name="Espace réservé du numéro de diapositive 3"/>
          <p:cNvSpPr>
            <a:spLocks noGrp="1"/>
          </p:cNvSpPr>
          <p:nvPr>
            <p:ph type="sldNum" sz="quarter" idx="5"/>
          </p:nvPr>
        </p:nvSpPr>
        <p:spPr/>
        <p:txBody>
          <a:bodyPr/>
          <a:lstStyle/>
          <a:p>
            <a:fld id="{52A3C018-04A5-41A6-B7AE-F9FF04708C2D}" type="slidenum">
              <a:rPr lang="fr-CH" smtClean="0"/>
              <a:pPr/>
              <a:t>2</a:t>
            </a:fld>
            <a:endParaRPr lang="fr-CH" dirty="0"/>
          </a:p>
        </p:txBody>
      </p:sp>
    </p:spTree>
    <p:extLst>
      <p:ext uri="{BB962C8B-B14F-4D97-AF65-F5344CB8AC3E}">
        <p14:creationId xmlns:p14="http://schemas.microsoft.com/office/powerpoint/2010/main" val="17003160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8E3AD6-D576-1A91-C0FF-D8EF4B2F2D18}"/>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69082908-A78C-4977-D10A-52B748F63F64}"/>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BDE9B3DD-3ACF-B259-6177-33B749E6550C}"/>
              </a:ext>
            </a:extLst>
          </p:cNvPr>
          <p:cNvSpPr>
            <a:spLocks noGrp="1"/>
          </p:cNvSpPr>
          <p:nvPr>
            <p:ph type="body" idx="1"/>
          </p:nvPr>
        </p:nvSpPr>
        <p:spPr/>
        <p:txBody>
          <a:bodyPr/>
          <a:lstStyle/>
          <a:p>
            <a:r>
              <a:rPr lang="fr-CH" dirty="0"/>
              <a:t>2000 kg c’est surtout pour les système de distribution directe. On fait 5 MW avec moins de 1’000 kg</a:t>
            </a:r>
          </a:p>
        </p:txBody>
      </p:sp>
      <p:sp>
        <p:nvSpPr>
          <p:cNvPr id="4" name="Espace réservé du numéro de diapositive 3">
            <a:extLst>
              <a:ext uri="{FF2B5EF4-FFF2-40B4-BE49-F238E27FC236}">
                <a16:creationId xmlns:a16="http://schemas.microsoft.com/office/drawing/2014/main" id="{64EABB6B-7D80-44A1-1EFD-6B41B4980784}"/>
              </a:ext>
            </a:extLst>
          </p:cNvPr>
          <p:cNvSpPr>
            <a:spLocks noGrp="1"/>
          </p:cNvSpPr>
          <p:nvPr>
            <p:ph type="sldNum" sz="quarter" idx="5"/>
          </p:nvPr>
        </p:nvSpPr>
        <p:spPr/>
        <p:txBody>
          <a:bodyPr/>
          <a:lstStyle/>
          <a:p>
            <a:fld id="{52A3C018-04A5-41A6-B7AE-F9FF04708C2D}" type="slidenum">
              <a:rPr lang="fr-CH" smtClean="0"/>
              <a:t>29</a:t>
            </a:fld>
            <a:endParaRPr lang="fr-CH" dirty="0"/>
          </a:p>
        </p:txBody>
      </p:sp>
    </p:spTree>
    <p:extLst>
      <p:ext uri="{BB962C8B-B14F-4D97-AF65-F5344CB8AC3E}">
        <p14:creationId xmlns:p14="http://schemas.microsoft.com/office/powerpoint/2010/main" val="23939316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617DF1-7BC2-81D4-9196-55FC35041AD3}"/>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7CEA1812-76B8-5408-5154-855D62311FB8}"/>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2D6CF94D-BAAE-6BAB-5575-3037C0629379}"/>
              </a:ext>
            </a:extLst>
          </p:cNvPr>
          <p:cNvSpPr>
            <a:spLocks noGrp="1"/>
          </p:cNvSpPr>
          <p:nvPr>
            <p:ph type="body" idx="1"/>
          </p:nvPr>
        </p:nvSpPr>
        <p:spPr/>
        <p:txBody>
          <a:bodyPr/>
          <a:lstStyle/>
          <a:p>
            <a:r>
              <a:rPr lang="fr-FR" dirty="0" err="1"/>
              <a:t>Ammoniac</a:t>
            </a:r>
            <a:r>
              <a:rPr lang="fr-FR" dirty="0"/>
              <a:t>, CO2</a:t>
            </a:r>
          </a:p>
          <a:p>
            <a:endParaRPr lang="fr-FR" dirty="0"/>
          </a:p>
          <a:p>
            <a:r>
              <a:rPr lang="fr-FR" dirty="0"/>
              <a:t>Pas de HC</a:t>
            </a:r>
            <a:endParaRPr lang="fr-CH" dirty="0"/>
          </a:p>
        </p:txBody>
      </p:sp>
      <p:sp>
        <p:nvSpPr>
          <p:cNvPr id="4" name="Espace réservé du numéro de diapositive 3">
            <a:extLst>
              <a:ext uri="{FF2B5EF4-FFF2-40B4-BE49-F238E27FC236}">
                <a16:creationId xmlns:a16="http://schemas.microsoft.com/office/drawing/2014/main" id="{9844E501-8D95-24E1-064A-B34F2D4DF30B}"/>
              </a:ext>
            </a:extLst>
          </p:cNvPr>
          <p:cNvSpPr>
            <a:spLocks noGrp="1"/>
          </p:cNvSpPr>
          <p:nvPr>
            <p:ph type="sldNum" sz="quarter" idx="5"/>
          </p:nvPr>
        </p:nvSpPr>
        <p:spPr/>
        <p:txBody>
          <a:bodyPr/>
          <a:lstStyle/>
          <a:p>
            <a:fld id="{52A3C018-04A5-41A6-B7AE-F9FF04708C2D}" type="slidenum">
              <a:rPr lang="fr-CH" smtClean="0"/>
              <a:t>30</a:t>
            </a:fld>
            <a:endParaRPr lang="fr-CH" dirty="0"/>
          </a:p>
        </p:txBody>
      </p:sp>
    </p:spTree>
    <p:extLst>
      <p:ext uri="{BB962C8B-B14F-4D97-AF65-F5344CB8AC3E}">
        <p14:creationId xmlns:p14="http://schemas.microsoft.com/office/powerpoint/2010/main" val="24305031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A9B798-937C-AC13-692D-8C0CBC2BD673}"/>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8FCE790C-CF0E-E96C-1CEA-1A9901205B57}"/>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DE401EEA-A344-D83E-027C-FD06839ED206}"/>
              </a:ext>
            </a:extLst>
          </p:cNvPr>
          <p:cNvSpPr>
            <a:spLocks noGrp="1"/>
          </p:cNvSpPr>
          <p:nvPr>
            <p:ph type="body" idx="1"/>
          </p:nvPr>
        </p:nvSpPr>
        <p:spPr/>
        <p:txBody>
          <a:bodyPr/>
          <a:lstStyle/>
          <a:p>
            <a:endParaRPr lang="fr-CH" dirty="0"/>
          </a:p>
        </p:txBody>
      </p:sp>
      <p:sp>
        <p:nvSpPr>
          <p:cNvPr id="4" name="Espace réservé du numéro de diapositive 3">
            <a:extLst>
              <a:ext uri="{FF2B5EF4-FFF2-40B4-BE49-F238E27FC236}">
                <a16:creationId xmlns:a16="http://schemas.microsoft.com/office/drawing/2014/main" id="{B637F345-8384-3111-5CC6-E32275D91148}"/>
              </a:ext>
            </a:extLst>
          </p:cNvPr>
          <p:cNvSpPr>
            <a:spLocks noGrp="1"/>
          </p:cNvSpPr>
          <p:nvPr>
            <p:ph type="sldNum" sz="quarter" idx="5"/>
          </p:nvPr>
        </p:nvSpPr>
        <p:spPr/>
        <p:txBody>
          <a:bodyPr/>
          <a:lstStyle/>
          <a:p>
            <a:fld id="{52A3C018-04A5-41A6-B7AE-F9FF04708C2D}" type="slidenum">
              <a:rPr lang="fr-CH" smtClean="0"/>
              <a:t>31</a:t>
            </a:fld>
            <a:endParaRPr lang="fr-CH" dirty="0"/>
          </a:p>
        </p:txBody>
      </p:sp>
    </p:spTree>
    <p:extLst>
      <p:ext uri="{BB962C8B-B14F-4D97-AF65-F5344CB8AC3E}">
        <p14:creationId xmlns:p14="http://schemas.microsoft.com/office/powerpoint/2010/main" val="901079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H" dirty="0"/>
          </a:p>
        </p:txBody>
      </p:sp>
      <p:sp>
        <p:nvSpPr>
          <p:cNvPr id="4" name="Espace réservé du numéro de diapositive 3"/>
          <p:cNvSpPr>
            <a:spLocks noGrp="1"/>
          </p:cNvSpPr>
          <p:nvPr>
            <p:ph type="sldNum" sz="quarter" idx="5"/>
          </p:nvPr>
        </p:nvSpPr>
        <p:spPr/>
        <p:txBody>
          <a:bodyPr/>
          <a:lstStyle/>
          <a:p>
            <a:fld id="{52A3C018-04A5-41A6-B7AE-F9FF04708C2D}" type="slidenum">
              <a:rPr lang="fr-CH" smtClean="0"/>
              <a:pPr/>
              <a:t>34</a:t>
            </a:fld>
            <a:endParaRPr lang="fr-CH" dirty="0"/>
          </a:p>
        </p:txBody>
      </p:sp>
    </p:spTree>
    <p:extLst>
      <p:ext uri="{BB962C8B-B14F-4D97-AF65-F5344CB8AC3E}">
        <p14:creationId xmlns:p14="http://schemas.microsoft.com/office/powerpoint/2010/main" val="15221151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H" dirty="0"/>
              <a:t>Plusieurs façon de faire </a:t>
            </a:r>
            <a:br>
              <a:rPr lang="fr-CH" dirty="0"/>
            </a:br>
            <a:r>
              <a:rPr lang="fr-CH" dirty="0"/>
              <a:t>Même échangeur </a:t>
            </a:r>
          </a:p>
          <a:p>
            <a:r>
              <a:rPr lang="fr-CH" dirty="0"/>
              <a:t>Ou circuit chaud en bas avec ventilateurs qui tourne à vitesse min à l’envers.</a:t>
            </a:r>
          </a:p>
        </p:txBody>
      </p:sp>
      <p:sp>
        <p:nvSpPr>
          <p:cNvPr id="4" name="Espace réservé du numéro de diapositive 3"/>
          <p:cNvSpPr>
            <a:spLocks noGrp="1"/>
          </p:cNvSpPr>
          <p:nvPr>
            <p:ph type="sldNum" sz="quarter" idx="5"/>
          </p:nvPr>
        </p:nvSpPr>
        <p:spPr/>
        <p:txBody>
          <a:bodyPr/>
          <a:lstStyle/>
          <a:p>
            <a:fld id="{52A3C018-04A5-41A6-B7AE-F9FF04708C2D}" type="slidenum">
              <a:rPr lang="fr-CH" smtClean="0"/>
              <a:pPr/>
              <a:t>37</a:t>
            </a:fld>
            <a:endParaRPr lang="fr-CH" dirty="0"/>
          </a:p>
        </p:txBody>
      </p:sp>
    </p:spTree>
    <p:extLst>
      <p:ext uri="{BB962C8B-B14F-4D97-AF65-F5344CB8AC3E}">
        <p14:creationId xmlns:p14="http://schemas.microsoft.com/office/powerpoint/2010/main" val="10304192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H" dirty="0"/>
          </a:p>
        </p:txBody>
      </p:sp>
      <p:sp>
        <p:nvSpPr>
          <p:cNvPr id="4" name="Espace réservé du numéro de diapositive 3"/>
          <p:cNvSpPr>
            <a:spLocks noGrp="1"/>
          </p:cNvSpPr>
          <p:nvPr>
            <p:ph type="sldNum" sz="quarter" idx="5"/>
          </p:nvPr>
        </p:nvSpPr>
        <p:spPr/>
        <p:txBody>
          <a:bodyPr/>
          <a:lstStyle/>
          <a:p>
            <a:fld id="{52A3C018-04A5-41A6-B7AE-F9FF04708C2D}" type="slidenum">
              <a:rPr lang="fr-CH" smtClean="0"/>
              <a:pPr/>
              <a:t>55</a:t>
            </a:fld>
            <a:endParaRPr lang="fr-CH" dirty="0"/>
          </a:p>
        </p:txBody>
      </p:sp>
    </p:spTree>
    <p:extLst>
      <p:ext uri="{BB962C8B-B14F-4D97-AF65-F5344CB8AC3E}">
        <p14:creationId xmlns:p14="http://schemas.microsoft.com/office/powerpoint/2010/main" val="26126003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H" dirty="0"/>
          </a:p>
        </p:txBody>
      </p:sp>
      <p:sp>
        <p:nvSpPr>
          <p:cNvPr id="4" name="Espace réservé du numéro de diapositive 3"/>
          <p:cNvSpPr>
            <a:spLocks noGrp="1"/>
          </p:cNvSpPr>
          <p:nvPr>
            <p:ph type="sldNum" sz="quarter" idx="5"/>
          </p:nvPr>
        </p:nvSpPr>
        <p:spPr/>
        <p:txBody>
          <a:bodyPr/>
          <a:lstStyle/>
          <a:p>
            <a:fld id="{52A3C018-04A5-41A6-B7AE-F9FF04708C2D}" type="slidenum">
              <a:rPr lang="fr-CH" smtClean="0"/>
              <a:pPr/>
              <a:t>56</a:t>
            </a:fld>
            <a:endParaRPr lang="fr-CH" dirty="0"/>
          </a:p>
        </p:txBody>
      </p:sp>
    </p:spTree>
    <p:extLst>
      <p:ext uri="{BB962C8B-B14F-4D97-AF65-F5344CB8AC3E}">
        <p14:creationId xmlns:p14="http://schemas.microsoft.com/office/powerpoint/2010/main" val="13193847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Vision plus globale : différentes familles</a:t>
            </a:r>
          </a:p>
          <a:p>
            <a:r>
              <a:rPr lang="fr-FR" dirty="0"/>
              <a:t>CFC / HCFC / HFC / HFO / naturel</a:t>
            </a:r>
          </a:p>
          <a:p>
            <a:r>
              <a:rPr lang="fr-FR" dirty="0"/>
              <a:t>Historique</a:t>
            </a:r>
          </a:p>
          <a:p>
            <a:r>
              <a:rPr lang="fr-FR" dirty="0"/>
              <a:t>Cycle de réfrigérants </a:t>
            </a:r>
          </a:p>
          <a:p>
            <a:endParaRPr lang="fr-FR" dirty="0"/>
          </a:p>
          <a:p>
            <a:r>
              <a:rPr lang="fr-FR" dirty="0"/>
              <a:t>Différents problèmes :</a:t>
            </a:r>
          </a:p>
          <a:p>
            <a:r>
              <a:rPr lang="fr-FR" dirty="0"/>
              <a:t>Toxicité / Inflammabilité / Pression / Pollution :  ODP, GWP, PFAS</a:t>
            </a:r>
            <a:endParaRPr lang="fr-CH" dirty="0"/>
          </a:p>
          <a:p>
            <a:endParaRPr lang="fr-CH" dirty="0"/>
          </a:p>
        </p:txBody>
      </p:sp>
      <p:sp>
        <p:nvSpPr>
          <p:cNvPr id="4" name="Espace réservé du numéro de diapositive 3"/>
          <p:cNvSpPr>
            <a:spLocks noGrp="1"/>
          </p:cNvSpPr>
          <p:nvPr>
            <p:ph type="sldNum" sz="quarter" idx="5"/>
          </p:nvPr>
        </p:nvSpPr>
        <p:spPr/>
        <p:txBody>
          <a:bodyPr/>
          <a:lstStyle/>
          <a:p>
            <a:fld id="{52A3C018-04A5-41A6-B7AE-F9FF04708C2D}" type="slidenum">
              <a:rPr lang="fr-CH" smtClean="0"/>
              <a:pPr/>
              <a:t>3</a:t>
            </a:fld>
            <a:endParaRPr lang="fr-CH" dirty="0"/>
          </a:p>
        </p:txBody>
      </p:sp>
    </p:spTree>
    <p:extLst>
      <p:ext uri="{BB962C8B-B14F-4D97-AF65-F5344CB8AC3E}">
        <p14:creationId xmlns:p14="http://schemas.microsoft.com/office/powerpoint/2010/main" val="34125576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err="1"/>
              <a:t>Chlorine</a:t>
            </a:r>
            <a:r>
              <a:rPr lang="fr-FR" dirty="0"/>
              <a:t> : impact sur l’ozone : ODP et </a:t>
            </a:r>
            <a:r>
              <a:rPr lang="fr-FR" dirty="0" err="1"/>
              <a:t>Montreal</a:t>
            </a: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GWP : </a:t>
            </a:r>
          </a:p>
          <a:p>
            <a:endParaRPr lang="fr-CH" dirty="0"/>
          </a:p>
        </p:txBody>
      </p:sp>
      <p:sp>
        <p:nvSpPr>
          <p:cNvPr id="4" name="Espace réservé du numéro de diapositive 3"/>
          <p:cNvSpPr>
            <a:spLocks noGrp="1"/>
          </p:cNvSpPr>
          <p:nvPr>
            <p:ph type="sldNum" sz="quarter" idx="5"/>
          </p:nvPr>
        </p:nvSpPr>
        <p:spPr/>
        <p:txBody>
          <a:bodyPr/>
          <a:lstStyle/>
          <a:p>
            <a:fld id="{52A3C018-04A5-41A6-B7AE-F9FF04708C2D}" type="slidenum">
              <a:rPr lang="fr-CH" smtClean="0"/>
              <a:pPr/>
              <a:t>4</a:t>
            </a:fld>
            <a:endParaRPr lang="fr-CH" dirty="0"/>
          </a:p>
        </p:txBody>
      </p:sp>
    </p:spTree>
    <p:extLst>
      <p:ext uri="{BB962C8B-B14F-4D97-AF65-F5344CB8AC3E}">
        <p14:creationId xmlns:p14="http://schemas.microsoft.com/office/powerpoint/2010/main" val="6030379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HC : A3</a:t>
            </a:r>
          </a:p>
          <a:p>
            <a:r>
              <a:rPr lang="fr-FR" dirty="0"/>
              <a:t>NH3 : B2L</a:t>
            </a:r>
          </a:p>
          <a:p>
            <a:r>
              <a:rPr lang="fr-FR" dirty="0"/>
              <a:t>HFC : A1 (A2L or B1)</a:t>
            </a:r>
          </a:p>
          <a:p>
            <a:r>
              <a:rPr lang="fr-FR" dirty="0"/>
              <a:t>HFO : A2L</a:t>
            </a:r>
            <a:endParaRPr lang="fr-CH" dirty="0"/>
          </a:p>
        </p:txBody>
      </p:sp>
      <p:sp>
        <p:nvSpPr>
          <p:cNvPr id="4" name="Espace réservé du numéro de diapositive 3"/>
          <p:cNvSpPr>
            <a:spLocks noGrp="1"/>
          </p:cNvSpPr>
          <p:nvPr>
            <p:ph type="sldNum" sz="quarter" idx="5"/>
          </p:nvPr>
        </p:nvSpPr>
        <p:spPr/>
        <p:txBody>
          <a:bodyPr/>
          <a:lstStyle/>
          <a:p>
            <a:fld id="{52A3C018-04A5-41A6-B7AE-F9FF04708C2D}" type="slidenum">
              <a:rPr lang="fr-CH" smtClean="0"/>
              <a:pPr/>
              <a:t>5</a:t>
            </a:fld>
            <a:endParaRPr lang="fr-CH" dirty="0"/>
          </a:p>
        </p:txBody>
      </p:sp>
    </p:spTree>
    <p:extLst>
      <p:ext uri="{BB962C8B-B14F-4D97-AF65-F5344CB8AC3E}">
        <p14:creationId xmlns:p14="http://schemas.microsoft.com/office/powerpoint/2010/main" val="24011247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3591AD-BF18-A3C2-4638-C70856E22161}"/>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CC9FD123-56DB-CA69-64AA-69AB78C1375E}"/>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142322C8-924B-EACE-CB4D-594B4F3650A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Clore : impact sur l’ozone : ODP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Traité de </a:t>
            </a:r>
            <a:r>
              <a:rPr lang="fr-FR" dirty="0" err="1"/>
              <a:t>Montreal</a:t>
            </a:r>
            <a:endParaRPr lang="fr-FR" dirty="0"/>
          </a:p>
          <a:p>
            <a:r>
              <a:rPr lang="fr-CH" dirty="0"/>
              <a:t>Même si interdit depuis plusieurs années, cela a encore des conséquences pour l’environnement</a:t>
            </a:r>
          </a:p>
          <a:p>
            <a:r>
              <a:rPr lang="fr-CH" dirty="0"/>
              <a:t>Attention à ce que nous mettons dans l’environnement car cela ne disparait pas si vite</a:t>
            </a:r>
          </a:p>
          <a:p>
            <a:r>
              <a:rPr lang="fr-CH" dirty="0"/>
              <a:t>Clore -&gt; fluide stable dans l’air…. Ils le sont</a:t>
            </a:r>
            <a:br>
              <a:rPr lang="fr-CH" dirty="0"/>
            </a:br>
            <a:r>
              <a:rPr lang="fr-CH" dirty="0"/>
              <a:t>PFAS -&gt; dans l’eau…</a:t>
            </a:r>
          </a:p>
        </p:txBody>
      </p:sp>
      <p:sp>
        <p:nvSpPr>
          <p:cNvPr id="4" name="Espace réservé du numéro de diapositive 3">
            <a:extLst>
              <a:ext uri="{FF2B5EF4-FFF2-40B4-BE49-F238E27FC236}">
                <a16:creationId xmlns:a16="http://schemas.microsoft.com/office/drawing/2014/main" id="{5E9CE9C5-7794-CA2A-6EC7-F757B0FE42BA}"/>
              </a:ext>
            </a:extLst>
          </p:cNvPr>
          <p:cNvSpPr>
            <a:spLocks noGrp="1"/>
          </p:cNvSpPr>
          <p:nvPr>
            <p:ph type="sldNum" sz="quarter" idx="5"/>
          </p:nvPr>
        </p:nvSpPr>
        <p:spPr/>
        <p:txBody>
          <a:bodyPr/>
          <a:lstStyle/>
          <a:p>
            <a:fld id="{52A3C018-04A5-41A6-B7AE-F9FF04708C2D}" type="slidenum">
              <a:rPr lang="fr-CH" smtClean="0"/>
              <a:pPr/>
              <a:t>6</a:t>
            </a:fld>
            <a:endParaRPr lang="fr-CH" dirty="0"/>
          </a:p>
        </p:txBody>
      </p:sp>
    </p:spTree>
    <p:extLst>
      <p:ext uri="{BB962C8B-B14F-4D97-AF65-F5344CB8AC3E}">
        <p14:creationId xmlns:p14="http://schemas.microsoft.com/office/powerpoint/2010/main" val="35372634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4D0154-6EF6-913C-1892-689A0EC7DBDA}"/>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FF2063E7-EF81-D2DC-CBC3-79BA5E1898CD}"/>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893D7E5A-AEC9-72D0-B168-BFACDC474EC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GWP : réfrigérant stable dans l’air</a:t>
            </a:r>
          </a:p>
          <a:p>
            <a:endParaRPr lang="fr-CH" dirty="0"/>
          </a:p>
        </p:txBody>
      </p:sp>
      <p:sp>
        <p:nvSpPr>
          <p:cNvPr id="4" name="Espace réservé du numéro de diapositive 3">
            <a:extLst>
              <a:ext uri="{FF2B5EF4-FFF2-40B4-BE49-F238E27FC236}">
                <a16:creationId xmlns:a16="http://schemas.microsoft.com/office/drawing/2014/main" id="{95C9D2F4-51C3-B0F3-43C6-12280B5746DA}"/>
              </a:ext>
            </a:extLst>
          </p:cNvPr>
          <p:cNvSpPr>
            <a:spLocks noGrp="1"/>
          </p:cNvSpPr>
          <p:nvPr>
            <p:ph type="sldNum" sz="quarter" idx="5"/>
          </p:nvPr>
        </p:nvSpPr>
        <p:spPr/>
        <p:txBody>
          <a:bodyPr/>
          <a:lstStyle/>
          <a:p>
            <a:fld id="{52A3C018-04A5-41A6-B7AE-F9FF04708C2D}" type="slidenum">
              <a:rPr lang="fr-CH" smtClean="0"/>
              <a:pPr/>
              <a:t>7</a:t>
            </a:fld>
            <a:endParaRPr lang="fr-CH" dirty="0"/>
          </a:p>
        </p:txBody>
      </p:sp>
    </p:spTree>
    <p:extLst>
      <p:ext uri="{BB962C8B-B14F-4D97-AF65-F5344CB8AC3E}">
        <p14:creationId xmlns:p14="http://schemas.microsoft.com/office/powerpoint/2010/main" val="40664642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PFAS : Les </a:t>
            </a:r>
            <a:r>
              <a:rPr lang="fr-FR" b="1" dirty="0"/>
              <a:t>PFAS</a:t>
            </a:r>
            <a:r>
              <a:rPr lang="fr-FR" dirty="0"/>
              <a:t> (substances per- et </a:t>
            </a:r>
            <a:r>
              <a:rPr lang="fr-FR" dirty="0" err="1"/>
              <a:t>polyfluoroalkylées</a:t>
            </a:r>
            <a:r>
              <a:rPr lang="fr-FR" dirty="0"/>
              <a:t>) sont un large groupe de composés chimiques persistants utilisés depuis les années 1950.</a:t>
            </a:r>
          </a:p>
          <a:p>
            <a:r>
              <a:rPr lang="fr-FR" dirty="0"/>
              <a:t>TFA : </a:t>
            </a:r>
            <a:r>
              <a:rPr lang="fr-CH" dirty="0" err="1"/>
              <a:t>Trifluoroacétique</a:t>
            </a:r>
            <a:r>
              <a:rPr lang="fr-CH" dirty="0"/>
              <a:t> (acide </a:t>
            </a:r>
            <a:r>
              <a:rPr lang="fr-CH" dirty="0" err="1"/>
              <a:t>trifluoroacétique</a:t>
            </a:r>
            <a:r>
              <a:rPr lang="fr-CH" dirty="0"/>
              <a:t>)</a:t>
            </a:r>
            <a:r>
              <a:rPr lang="fr-FR" dirty="0"/>
              <a:t>) polluant éternel  </a:t>
            </a:r>
          </a:p>
          <a:p>
            <a:r>
              <a:rPr lang="fr-FR" dirty="0"/>
              <a:t>Considéré comme inoffensif pour la santé en 2002 / désormais dangereux pour le foie et la reproduction</a:t>
            </a:r>
          </a:p>
          <a:p>
            <a:r>
              <a:rPr lang="fr-FR" dirty="0"/>
              <a:t>Mesuré Pollution de l'eau en général Les réfrigérants utilisés dans les systèmes de réfrigération sont en grande partie responsables de la présence de TFA dans l'environnement via les PFAS. Certains des réfrigérants synthétiques les plus couramment utilisés contiennent des composés PFAS qui, lorsqu'ils se dégradent, libèrent du TFA dans l'environnement.</a:t>
            </a:r>
            <a:endParaRPr lang="fr-CH" dirty="0"/>
          </a:p>
        </p:txBody>
      </p:sp>
      <p:sp>
        <p:nvSpPr>
          <p:cNvPr id="4" name="Espace réservé du numéro de diapositive 3"/>
          <p:cNvSpPr>
            <a:spLocks noGrp="1"/>
          </p:cNvSpPr>
          <p:nvPr>
            <p:ph type="sldNum" sz="quarter" idx="5"/>
          </p:nvPr>
        </p:nvSpPr>
        <p:spPr/>
        <p:txBody>
          <a:bodyPr/>
          <a:lstStyle/>
          <a:p>
            <a:fld id="{52A3C018-04A5-41A6-B7AE-F9FF04708C2D}" type="slidenum">
              <a:rPr lang="fr-CH" smtClean="0"/>
              <a:pPr/>
              <a:t>8</a:t>
            </a:fld>
            <a:endParaRPr lang="fr-CH" dirty="0"/>
          </a:p>
        </p:txBody>
      </p:sp>
    </p:spTree>
    <p:extLst>
      <p:ext uri="{BB962C8B-B14F-4D97-AF65-F5344CB8AC3E}">
        <p14:creationId xmlns:p14="http://schemas.microsoft.com/office/powerpoint/2010/main" val="42307923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754CC4-111B-50BD-3436-BFF1FBCF6FFD}"/>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48653EFA-0A6B-65EF-DB90-D441C0E97AF8}"/>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83B5733F-64B0-14D7-7EE9-ECFB13740305}"/>
              </a:ext>
            </a:extLst>
          </p:cNvPr>
          <p:cNvSpPr>
            <a:spLocks noGrp="1"/>
          </p:cNvSpPr>
          <p:nvPr>
            <p:ph type="body" idx="1"/>
          </p:nvPr>
        </p:nvSpPr>
        <p:spPr/>
        <p:txBody>
          <a:bodyPr/>
          <a:lstStyle/>
          <a:p>
            <a:endParaRPr lang="fr-CH" dirty="0"/>
          </a:p>
        </p:txBody>
      </p:sp>
      <p:sp>
        <p:nvSpPr>
          <p:cNvPr id="4" name="Espace réservé du numéro de diapositive 3">
            <a:extLst>
              <a:ext uri="{FF2B5EF4-FFF2-40B4-BE49-F238E27FC236}">
                <a16:creationId xmlns:a16="http://schemas.microsoft.com/office/drawing/2014/main" id="{FC7D567F-68BB-C411-536F-B917440ED3F2}"/>
              </a:ext>
            </a:extLst>
          </p:cNvPr>
          <p:cNvSpPr>
            <a:spLocks noGrp="1"/>
          </p:cNvSpPr>
          <p:nvPr>
            <p:ph type="sldNum" sz="quarter" idx="5"/>
          </p:nvPr>
        </p:nvSpPr>
        <p:spPr/>
        <p:txBody>
          <a:bodyPr/>
          <a:lstStyle/>
          <a:p>
            <a:fld id="{52A3C018-04A5-41A6-B7AE-F9FF04708C2D}" type="slidenum">
              <a:rPr lang="fr-CH" smtClean="0"/>
              <a:pPr/>
              <a:t>9</a:t>
            </a:fld>
            <a:endParaRPr lang="fr-CH" dirty="0"/>
          </a:p>
        </p:txBody>
      </p:sp>
    </p:spTree>
    <p:extLst>
      <p:ext uri="{BB962C8B-B14F-4D97-AF65-F5344CB8AC3E}">
        <p14:creationId xmlns:p14="http://schemas.microsoft.com/office/powerpoint/2010/main" val="416945818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e de titre - Clair">
    <p:spTree>
      <p:nvGrpSpPr>
        <p:cNvPr id="1" name=""/>
        <p:cNvGrpSpPr/>
        <p:nvPr/>
      </p:nvGrpSpPr>
      <p:grpSpPr>
        <a:xfrm>
          <a:off x="0" y="0"/>
          <a:ext cx="0" cy="0"/>
          <a:chOff x="0" y="0"/>
          <a:chExt cx="0" cy="0"/>
        </a:xfrm>
      </p:grpSpPr>
      <p:sp>
        <p:nvSpPr>
          <p:cNvPr id="9" name="Titre 1">
            <a:extLst>
              <a:ext uri="{FF2B5EF4-FFF2-40B4-BE49-F238E27FC236}">
                <a16:creationId xmlns:a16="http://schemas.microsoft.com/office/drawing/2014/main" id="{4183D7F5-AFC0-39B6-FD25-3695787C9672}"/>
              </a:ext>
            </a:extLst>
          </p:cNvPr>
          <p:cNvSpPr>
            <a:spLocks noGrp="1"/>
          </p:cNvSpPr>
          <p:nvPr>
            <p:ph type="title" hasCustomPrompt="1"/>
          </p:nvPr>
        </p:nvSpPr>
        <p:spPr>
          <a:xfrm>
            <a:off x="914398" y="3308911"/>
            <a:ext cx="10801350" cy="736166"/>
          </a:xfrm>
        </p:spPr>
        <p:txBody>
          <a:bodyPr>
            <a:normAutofit/>
          </a:bodyPr>
          <a:lstStyle>
            <a:lvl1pPr algn="ctr">
              <a:defRPr sz="3600">
                <a:solidFill>
                  <a:srgbClr val="0065A5"/>
                </a:solidFill>
              </a:defRPr>
            </a:lvl1pPr>
          </a:lstStyle>
          <a:p>
            <a:r>
              <a:rPr lang="fr-FR" dirty="0"/>
              <a:t>Titre de la présentation</a:t>
            </a:r>
            <a:endParaRPr lang="fr-CH" dirty="0"/>
          </a:p>
        </p:txBody>
      </p:sp>
      <p:sp>
        <p:nvSpPr>
          <p:cNvPr id="2" name="Rectangle 2">
            <a:extLst>
              <a:ext uri="{FF2B5EF4-FFF2-40B4-BE49-F238E27FC236}">
                <a16:creationId xmlns:a16="http://schemas.microsoft.com/office/drawing/2014/main" id="{766BED5C-7759-B47B-CEAA-F7D78CA07B28}"/>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CH"/>
          </a:p>
        </p:txBody>
      </p:sp>
      <p:sp>
        <p:nvSpPr>
          <p:cNvPr id="8" name="Rectangle 2">
            <a:extLst>
              <a:ext uri="{FF2B5EF4-FFF2-40B4-BE49-F238E27FC236}">
                <a16:creationId xmlns:a16="http://schemas.microsoft.com/office/drawing/2014/main" id="{C3E01622-2779-1F9D-4BBA-B15EE024731E}"/>
              </a:ext>
            </a:extLst>
          </p:cNvPr>
          <p:cNvSpPr>
            <a:spLocks noChangeArrowheads="1"/>
          </p:cNvSpPr>
          <p:nvPr userDrawn="1"/>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CH"/>
          </a:p>
        </p:txBody>
      </p:sp>
      <p:sp>
        <p:nvSpPr>
          <p:cNvPr id="12" name="Espace réservé du texte 10">
            <a:extLst>
              <a:ext uri="{FF2B5EF4-FFF2-40B4-BE49-F238E27FC236}">
                <a16:creationId xmlns:a16="http://schemas.microsoft.com/office/drawing/2014/main" id="{9450B3A6-61E3-B6D7-4C8A-F985CC300B1B}"/>
              </a:ext>
            </a:extLst>
          </p:cNvPr>
          <p:cNvSpPr>
            <a:spLocks noGrp="1"/>
          </p:cNvSpPr>
          <p:nvPr>
            <p:ph type="body" sz="quarter" idx="10" hasCustomPrompt="1"/>
          </p:nvPr>
        </p:nvSpPr>
        <p:spPr>
          <a:xfrm>
            <a:off x="913932" y="4265613"/>
            <a:ext cx="10801350" cy="781050"/>
          </a:xfrm>
        </p:spPr>
        <p:txBody>
          <a:bodyPr>
            <a:normAutofit/>
          </a:bodyPr>
          <a:lstStyle>
            <a:lvl1pPr marL="0" indent="0" algn="ctr">
              <a:buNone/>
              <a:defRPr sz="2400">
                <a:solidFill>
                  <a:schemeClr val="accent4"/>
                </a:solidFill>
              </a:defRPr>
            </a:lvl1pPr>
            <a:lvl2pPr marL="457200" indent="0">
              <a:buNone/>
              <a:defRPr/>
            </a:lvl2pPr>
            <a:lvl3pPr marL="914400" indent="0">
              <a:buNone/>
              <a:defRPr/>
            </a:lvl3pPr>
            <a:lvl4pPr marL="1371600" indent="0">
              <a:buNone/>
              <a:defRPr/>
            </a:lvl4pPr>
            <a:lvl5pPr marL="1828800" indent="0">
              <a:buNone/>
              <a:defRPr/>
            </a:lvl5pPr>
          </a:lstStyle>
          <a:p>
            <a:pPr lvl="0"/>
            <a:r>
              <a:rPr lang="fr-FR" dirty="0"/>
              <a:t>Descriptif de la présentation</a:t>
            </a:r>
          </a:p>
        </p:txBody>
      </p:sp>
      <p:pic>
        <p:nvPicPr>
          <p:cNvPr id="10" name="Image 9" descr="Une image contenant Graphique, Police, graphisme, logo&#10;&#10;Le contenu généré par l’IA peut être incorrect.">
            <a:extLst>
              <a:ext uri="{FF2B5EF4-FFF2-40B4-BE49-F238E27FC236}">
                <a16:creationId xmlns:a16="http://schemas.microsoft.com/office/drawing/2014/main" id="{81E95587-BF7E-23C5-D9AE-78E151B11F6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67453" y="1385456"/>
            <a:ext cx="4057094" cy="1208494"/>
          </a:xfrm>
          <a:prstGeom prst="rect">
            <a:avLst/>
          </a:prstGeom>
        </p:spPr>
      </p:pic>
      <p:sp>
        <p:nvSpPr>
          <p:cNvPr id="3" name="Zone de texte 12">
            <a:extLst>
              <a:ext uri="{FF2B5EF4-FFF2-40B4-BE49-F238E27FC236}">
                <a16:creationId xmlns:a16="http://schemas.microsoft.com/office/drawing/2014/main" id="{13BAF677-B1CC-4DE0-07CF-816BDAFE2F5F}"/>
              </a:ext>
            </a:extLst>
          </p:cNvPr>
          <p:cNvSpPr txBox="1"/>
          <p:nvPr userDrawn="1"/>
        </p:nvSpPr>
        <p:spPr>
          <a:xfrm>
            <a:off x="628180" y="5969977"/>
            <a:ext cx="5246811" cy="638012"/>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0"/>
              </a:spcAft>
            </a:pPr>
            <a:r>
              <a:rPr lang="fr-CH" sz="1100" dirty="0">
                <a:solidFill>
                  <a:srgbClr val="0065A5"/>
                </a:solidFill>
                <a:effectLst/>
                <a:latin typeface="+mj-lt"/>
                <a:ea typeface="Calibri" panose="020F0502020204030204" pitchFamily="34" charset="0"/>
                <a:cs typeface="Times New Roman" panose="02020603050405020304" pitchFamily="18" charset="0"/>
              </a:rPr>
              <a:t>ZERO-C / Climat Gestion SA</a:t>
            </a:r>
            <a:endParaRPr lang="fr-CH" sz="1100" dirty="0">
              <a:effectLst/>
              <a:latin typeface="+mj-lt"/>
              <a:ea typeface="Calibri" panose="020F0502020204030204" pitchFamily="34" charset="0"/>
              <a:cs typeface="Times New Roman" panose="02020603050405020304" pitchFamily="18" charset="0"/>
            </a:endParaRPr>
          </a:p>
          <a:p>
            <a:pPr>
              <a:lnSpc>
                <a:spcPct val="115000"/>
              </a:lnSpc>
              <a:spcAft>
                <a:spcPts val="0"/>
              </a:spcAft>
            </a:pPr>
            <a:r>
              <a:rPr lang="fr-CH" sz="1100" dirty="0">
                <a:solidFill>
                  <a:schemeClr val="accent4"/>
                </a:solidFill>
                <a:effectLst/>
                <a:latin typeface="Avenir Next LT Pro Demi" panose="020B0704020202020204" pitchFamily="34" charset="0"/>
                <a:ea typeface="Calibri" panose="020F0502020204030204" pitchFamily="34" charset="0"/>
                <a:cs typeface="Times New Roman" panose="02020603050405020304" pitchFamily="18" charset="0"/>
              </a:rPr>
              <a:t>Valais</a:t>
            </a:r>
            <a:r>
              <a:rPr lang="fr-CH" sz="1100" dirty="0">
                <a:solidFill>
                  <a:schemeClr val="accent4"/>
                </a:solidFill>
                <a:effectLst/>
                <a:latin typeface="Avenir Next LT Pro" panose="020B0504020202020204" pitchFamily="34" charset="0"/>
                <a:ea typeface="Calibri" panose="020F0502020204030204" pitchFamily="34" charset="0"/>
                <a:cs typeface="Times New Roman" panose="02020603050405020304" pitchFamily="18" charset="0"/>
              </a:rPr>
              <a:t>  |  </a:t>
            </a:r>
            <a:r>
              <a:rPr lang="fr-CH" sz="1100" dirty="0">
                <a:solidFill>
                  <a:schemeClr val="accent4"/>
                </a:solidFill>
                <a:effectLst/>
                <a:latin typeface="Avenir Next LT Pro Demi" panose="020B0704020202020204" pitchFamily="34" charset="0"/>
                <a:ea typeface="Calibri" panose="020F0502020204030204" pitchFamily="34" charset="0"/>
                <a:cs typeface="Times New Roman" panose="02020603050405020304" pitchFamily="18" charset="0"/>
              </a:rPr>
              <a:t>Solothurn  |  Genève</a:t>
            </a:r>
            <a:endParaRPr lang="fr-CH" sz="1100" dirty="0">
              <a:solidFill>
                <a:schemeClr val="accent4"/>
              </a:solidFill>
              <a:effectLst/>
              <a:latin typeface="Avenir Next LT Pro" panose="020B0504020202020204" pitchFamily="34" charset="0"/>
              <a:ea typeface="Calibri" panose="020F0502020204030204" pitchFamily="34" charset="0"/>
              <a:cs typeface="Times New Roman" panose="02020603050405020304" pitchFamily="18" charset="0"/>
            </a:endParaRPr>
          </a:p>
          <a:p>
            <a:pPr>
              <a:lnSpc>
                <a:spcPct val="115000"/>
              </a:lnSpc>
              <a:spcAft>
                <a:spcPts val="0"/>
              </a:spcAft>
            </a:pPr>
            <a:r>
              <a:rPr lang="fr-CH" sz="1100" dirty="0">
                <a:solidFill>
                  <a:srgbClr val="0065A5"/>
                </a:solidFill>
                <a:effectLst/>
                <a:latin typeface="+mj-lt"/>
                <a:ea typeface="Calibri" panose="020F0502020204030204" pitchFamily="34" charset="0"/>
                <a:cs typeface="Times New Roman" panose="02020603050405020304" pitchFamily="18" charset="0"/>
              </a:rPr>
              <a:t>zero-c.ch</a:t>
            </a:r>
          </a:p>
        </p:txBody>
      </p:sp>
    </p:spTree>
    <p:extLst>
      <p:ext uri="{BB962C8B-B14F-4D97-AF65-F5344CB8AC3E}">
        <p14:creationId xmlns:p14="http://schemas.microsoft.com/office/powerpoint/2010/main" val="1431503633"/>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eux contenus Texte+Image">
    <p:spTree>
      <p:nvGrpSpPr>
        <p:cNvPr id="1" name=""/>
        <p:cNvGrpSpPr/>
        <p:nvPr/>
      </p:nvGrpSpPr>
      <p:grpSpPr>
        <a:xfrm>
          <a:off x="0" y="0"/>
          <a:ext cx="0" cy="0"/>
          <a:chOff x="0" y="0"/>
          <a:chExt cx="0" cy="0"/>
        </a:xfrm>
      </p:grpSpPr>
      <p:sp>
        <p:nvSpPr>
          <p:cNvPr id="6" name="Espace réservé du contenu 2">
            <a:extLst>
              <a:ext uri="{FF2B5EF4-FFF2-40B4-BE49-F238E27FC236}">
                <a16:creationId xmlns:a16="http://schemas.microsoft.com/office/drawing/2014/main" id="{E5B307F7-0024-A50E-98C2-B694B17CD364}"/>
              </a:ext>
            </a:extLst>
          </p:cNvPr>
          <p:cNvSpPr>
            <a:spLocks noGrp="1"/>
          </p:cNvSpPr>
          <p:nvPr>
            <p:ph idx="14"/>
          </p:nvPr>
        </p:nvSpPr>
        <p:spPr>
          <a:xfrm>
            <a:off x="914400" y="1494364"/>
            <a:ext cx="5303520" cy="4490145"/>
          </a:xfrm>
          <a:prstGeom prst="rect">
            <a:avLst/>
          </a:prstGeom>
        </p:spPr>
        <p:txBody>
          <a:bodyPr/>
          <a:lstStyle>
            <a:lvl1pPr marL="0" indent="0">
              <a:buNone/>
              <a:defRPr sz="2400" spc="110" baseline="0">
                <a:solidFill>
                  <a:schemeClr val="accent4"/>
                </a:solidFill>
                <a:latin typeface="Avenir Next LT Pro" panose="020B0504020202020204" pitchFamily="34" charset="0"/>
              </a:defRPr>
            </a:lvl1pPr>
            <a:lvl2pPr>
              <a:defRPr sz="2000" spc="110" baseline="0">
                <a:solidFill>
                  <a:srgbClr val="0065A5"/>
                </a:solidFill>
                <a:latin typeface="Avenir Next LT Pro" panose="020B0504020202020204" pitchFamily="34" charset="0"/>
              </a:defRPr>
            </a:lvl2pPr>
            <a:lvl3pPr>
              <a:defRPr sz="1800" spc="110" baseline="0">
                <a:solidFill>
                  <a:schemeClr val="tx1">
                    <a:lumMod val="75000"/>
                    <a:lumOff val="25000"/>
                  </a:schemeClr>
                </a:solidFill>
                <a:latin typeface="Avenir Next LT Pro" panose="020B0504020202020204" pitchFamily="34" charset="0"/>
              </a:defRPr>
            </a:lvl3pPr>
            <a:lvl4pPr>
              <a:defRPr sz="1600" spc="110" baseline="0">
                <a:solidFill>
                  <a:srgbClr val="0065A5"/>
                </a:solidFill>
                <a:latin typeface="Avenir Next LT Pro" panose="020B0504020202020204" pitchFamily="34" charset="0"/>
              </a:defRPr>
            </a:lvl4pPr>
            <a:lvl5pPr>
              <a:defRPr sz="1600" spc="110" baseline="0">
                <a:solidFill>
                  <a:schemeClr val="tx1">
                    <a:lumMod val="75000"/>
                    <a:lumOff val="25000"/>
                  </a:schemeClr>
                </a:solidFill>
                <a:latin typeface="Avenir Next LT Pro" panose="020B0504020202020204" pitchFamily="34" charset="0"/>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dirty="0"/>
          </a:p>
        </p:txBody>
      </p:sp>
      <p:sp>
        <p:nvSpPr>
          <p:cNvPr id="8" name="Titre 1">
            <a:extLst>
              <a:ext uri="{FF2B5EF4-FFF2-40B4-BE49-F238E27FC236}">
                <a16:creationId xmlns:a16="http://schemas.microsoft.com/office/drawing/2014/main" id="{147682CC-13A4-C227-8ADD-F519D45BAC5E}"/>
              </a:ext>
            </a:extLst>
          </p:cNvPr>
          <p:cNvSpPr>
            <a:spLocks noGrp="1"/>
          </p:cNvSpPr>
          <p:nvPr>
            <p:ph type="title" hasCustomPrompt="1"/>
          </p:nvPr>
        </p:nvSpPr>
        <p:spPr>
          <a:xfrm>
            <a:off x="914400" y="373097"/>
            <a:ext cx="10801350" cy="603179"/>
          </a:xfrm>
          <a:prstGeom prst="rect">
            <a:avLst/>
          </a:prstGeom>
        </p:spPr>
        <p:txBody>
          <a:bodyPr>
            <a:normAutofit/>
          </a:bodyPr>
          <a:lstStyle>
            <a:lvl1pPr>
              <a:defRPr sz="3600">
                <a:solidFill>
                  <a:srgbClr val="0065A5"/>
                </a:solidFill>
                <a:latin typeface="Avenir Next LT Pro Demi" panose="020B0704020202020204" pitchFamily="34" charset="0"/>
              </a:defRPr>
            </a:lvl1pPr>
          </a:lstStyle>
          <a:p>
            <a:r>
              <a:rPr lang="fr-FR" dirty="0"/>
              <a:t>Titre diapositive</a:t>
            </a:r>
            <a:endParaRPr lang="fr-CH" dirty="0"/>
          </a:p>
        </p:txBody>
      </p:sp>
      <p:pic>
        <p:nvPicPr>
          <p:cNvPr id="10" name="Image 9" descr="Une image contenant Graphique, Police, graphisme, logo&#10;&#10;Le contenu généré par l’IA peut être incorrect.">
            <a:extLst>
              <a:ext uri="{FF2B5EF4-FFF2-40B4-BE49-F238E27FC236}">
                <a16:creationId xmlns:a16="http://schemas.microsoft.com/office/drawing/2014/main" id="{EAD8E497-DB50-E83A-CBBA-5E784C0958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7568" y="6329695"/>
            <a:ext cx="990388" cy="295009"/>
          </a:xfrm>
          <a:prstGeom prst="rect">
            <a:avLst/>
          </a:prstGeom>
        </p:spPr>
      </p:pic>
      <p:sp>
        <p:nvSpPr>
          <p:cNvPr id="3" name="ZoneTexte 2">
            <a:extLst>
              <a:ext uri="{FF2B5EF4-FFF2-40B4-BE49-F238E27FC236}">
                <a16:creationId xmlns:a16="http://schemas.microsoft.com/office/drawing/2014/main" id="{99EFF8FF-95E8-FD29-EF0D-6871799848B8}"/>
              </a:ext>
            </a:extLst>
          </p:cNvPr>
          <p:cNvSpPr txBox="1"/>
          <p:nvPr userDrawn="1"/>
        </p:nvSpPr>
        <p:spPr>
          <a:xfrm>
            <a:off x="11116019" y="6493472"/>
            <a:ext cx="1075981" cy="276999"/>
          </a:xfrm>
          <a:prstGeom prst="rect">
            <a:avLst/>
          </a:prstGeom>
          <a:noFill/>
        </p:spPr>
        <p:txBody>
          <a:bodyPr wrap="square" rtlCol="0">
            <a:spAutoFit/>
          </a:bodyPr>
          <a:lstStyle/>
          <a:p>
            <a:pPr algn="ctr"/>
            <a:fld id="{2E865E3F-FAED-4BB7-98D8-9A817E1CD06A}" type="slidenum">
              <a:rPr lang="fr-CH" sz="1200" smtClean="0">
                <a:latin typeface="Avenir Next LT Pro" panose="020B0504020202020204" pitchFamily="34" charset="0"/>
              </a:rPr>
              <a:pPr algn="ctr"/>
              <a:t>‹N°›</a:t>
            </a:fld>
            <a:endParaRPr lang="fr-CH" sz="1200" dirty="0">
              <a:latin typeface="Avenir Next LT Pro" panose="020B0504020202020204" pitchFamily="34" charset="0"/>
            </a:endParaRPr>
          </a:p>
        </p:txBody>
      </p:sp>
      <p:sp>
        <p:nvSpPr>
          <p:cNvPr id="5" name="Rectangle 4">
            <a:extLst>
              <a:ext uri="{FF2B5EF4-FFF2-40B4-BE49-F238E27FC236}">
                <a16:creationId xmlns:a16="http://schemas.microsoft.com/office/drawing/2014/main" id="{67582516-7CA1-8582-B60B-70CF9170CF1A}"/>
              </a:ext>
            </a:extLst>
          </p:cNvPr>
          <p:cNvSpPr/>
          <p:nvPr userDrawn="1"/>
        </p:nvSpPr>
        <p:spPr>
          <a:xfrm>
            <a:off x="992195" y="991300"/>
            <a:ext cx="1440000" cy="108000"/>
          </a:xfrm>
          <a:prstGeom prst="rect">
            <a:avLst/>
          </a:prstGeom>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fr-CH"/>
          </a:p>
        </p:txBody>
      </p:sp>
    </p:spTree>
    <p:extLst>
      <p:ext uri="{BB962C8B-B14F-4D97-AF65-F5344CB8AC3E}">
        <p14:creationId xmlns:p14="http://schemas.microsoft.com/office/powerpoint/2010/main" val="20636742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re">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47BAE53B-81DF-5151-C17D-C698D4FB156C}"/>
              </a:ext>
            </a:extLst>
          </p:cNvPr>
          <p:cNvSpPr>
            <a:spLocks noGrp="1"/>
          </p:cNvSpPr>
          <p:nvPr>
            <p:ph type="title" hasCustomPrompt="1"/>
          </p:nvPr>
        </p:nvSpPr>
        <p:spPr>
          <a:xfrm>
            <a:off x="914400" y="373097"/>
            <a:ext cx="10801350" cy="603179"/>
          </a:xfrm>
          <a:prstGeom prst="rect">
            <a:avLst/>
          </a:prstGeom>
        </p:spPr>
        <p:txBody>
          <a:bodyPr>
            <a:normAutofit/>
          </a:bodyPr>
          <a:lstStyle>
            <a:lvl1pPr>
              <a:defRPr sz="3600">
                <a:solidFill>
                  <a:srgbClr val="0065A5"/>
                </a:solidFill>
                <a:latin typeface="Avenir Next LT Pro Demi" panose="020B0704020202020204" pitchFamily="34" charset="0"/>
              </a:defRPr>
            </a:lvl1pPr>
          </a:lstStyle>
          <a:p>
            <a:r>
              <a:rPr lang="fr-FR" dirty="0"/>
              <a:t>Titre diapositive</a:t>
            </a:r>
            <a:endParaRPr lang="fr-CH" dirty="0"/>
          </a:p>
        </p:txBody>
      </p:sp>
      <p:pic>
        <p:nvPicPr>
          <p:cNvPr id="9" name="Image 8" descr="Une image contenant Graphique, Police, graphisme, logo&#10;&#10;Le contenu généré par l’IA peut être incorrect.">
            <a:extLst>
              <a:ext uri="{FF2B5EF4-FFF2-40B4-BE49-F238E27FC236}">
                <a16:creationId xmlns:a16="http://schemas.microsoft.com/office/drawing/2014/main" id="{2FAAADB4-E247-E2A1-6B3E-23B3E883DF9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7568" y="6329695"/>
            <a:ext cx="990388" cy="295009"/>
          </a:xfrm>
          <a:prstGeom prst="rect">
            <a:avLst/>
          </a:prstGeom>
        </p:spPr>
      </p:pic>
      <p:sp>
        <p:nvSpPr>
          <p:cNvPr id="2" name="ZoneTexte 1">
            <a:extLst>
              <a:ext uri="{FF2B5EF4-FFF2-40B4-BE49-F238E27FC236}">
                <a16:creationId xmlns:a16="http://schemas.microsoft.com/office/drawing/2014/main" id="{AC4D5877-8401-974A-5E76-F0D0F311E717}"/>
              </a:ext>
            </a:extLst>
          </p:cNvPr>
          <p:cNvSpPr txBox="1"/>
          <p:nvPr userDrawn="1"/>
        </p:nvSpPr>
        <p:spPr>
          <a:xfrm>
            <a:off x="11116019" y="6493472"/>
            <a:ext cx="1075981" cy="276999"/>
          </a:xfrm>
          <a:prstGeom prst="rect">
            <a:avLst/>
          </a:prstGeom>
          <a:noFill/>
        </p:spPr>
        <p:txBody>
          <a:bodyPr wrap="square" rtlCol="0">
            <a:spAutoFit/>
          </a:bodyPr>
          <a:lstStyle/>
          <a:p>
            <a:pPr algn="ctr"/>
            <a:fld id="{2E865E3F-FAED-4BB7-98D8-9A817E1CD06A}" type="slidenum">
              <a:rPr lang="fr-CH" sz="1200" smtClean="0">
                <a:latin typeface="Avenir Next LT Pro" panose="020B0504020202020204" pitchFamily="34" charset="0"/>
              </a:rPr>
              <a:pPr algn="ctr"/>
              <a:t>‹N°›</a:t>
            </a:fld>
            <a:endParaRPr lang="fr-CH" sz="1200" dirty="0">
              <a:latin typeface="Avenir Next LT Pro" panose="020B0504020202020204" pitchFamily="34" charset="0"/>
            </a:endParaRPr>
          </a:p>
        </p:txBody>
      </p:sp>
      <p:sp>
        <p:nvSpPr>
          <p:cNvPr id="7" name="Rectangle 6">
            <a:extLst>
              <a:ext uri="{FF2B5EF4-FFF2-40B4-BE49-F238E27FC236}">
                <a16:creationId xmlns:a16="http://schemas.microsoft.com/office/drawing/2014/main" id="{9AEFA5AF-371E-65D1-2A7D-1A8A45C7FB8D}"/>
              </a:ext>
            </a:extLst>
          </p:cNvPr>
          <p:cNvSpPr/>
          <p:nvPr userDrawn="1"/>
        </p:nvSpPr>
        <p:spPr>
          <a:xfrm>
            <a:off x="992195" y="991300"/>
            <a:ext cx="1440000" cy="108000"/>
          </a:xfrm>
          <a:prstGeom prst="rect">
            <a:avLst/>
          </a:prstGeom>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fr-CH"/>
          </a:p>
        </p:txBody>
      </p:sp>
    </p:spTree>
    <p:extLst>
      <p:ext uri="{BB962C8B-B14F-4D97-AF65-F5344CB8AC3E}">
        <p14:creationId xmlns:p14="http://schemas.microsoft.com/office/powerpoint/2010/main" val="12083367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pic>
        <p:nvPicPr>
          <p:cNvPr id="7" name="Image 6" descr="Une image contenant Graphique, Police, graphisme, logo&#10;&#10;Le contenu généré par l’IA peut être incorrect.">
            <a:extLst>
              <a:ext uri="{FF2B5EF4-FFF2-40B4-BE49-F238E27FC236}">
                <a16:creationId xmlns:a16="http://schemas.microsoft.com/office/drawing/2014/main" id="{F6A87D4E-9763-1CF9-940B-8AA6D82393A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7568" y="6329695"/>
            <a:ext cx="990388" cy="295009"/>
          </a:xfrm>
          <a:prstGeom prst="rect">
            <a:avLst/>
          </a:prstGeom>
        </p:spPr>
      </p:pic>
      <p:sp>
        <p:nvSpPr>
          <p:cNvPr id="2" name="ZoneTexte 1">
            <a:extLst>
              <a:ext uri="{FF2B5EF4-FFF2-40B4-BE49-F238E27FC236}">
                <a16:creationId xmlns:a16="http://schemas.microsoft.com/office/drawing/2014/main" id="{C42C3EE8-6D3C-2BC2-420C-2F9480678071}"/>
              </a:ext>
            </a:extLst>
          </p:cNvPr>
          <p:cNvSpPr txBox="1"/>
          <p:nvPr userDrawn="1"/>
        </p:nvSpPr>
        <p:spPr>
          <a:xfrm>
            <a:off x="11116019" y="6493472"/>
            <a:ext cx="1075981" cy="276999"/>
          </a:xfrm>
          <a:prstGeom prst="rect">
            <a:avLst/>
          </a:prstGeom>
          <a:noFill/>
        </p:spPr>
        <p:txBody>
          <a:bodyPr wrap="square" rtlCol="0">
            <a:spAutoFit/>
          </a:bodyPr>
          <a:lstStyle/>
          <a:p>
            <a:pPr algn="ctr"/>
            <a:fld id="{2E865E3F-FAED-4BB7-98D8-9A817E1CD06A}" type="slidenum">
              <a:rPr lang="fr-CH" sz="1200" smtClean="0">
                <a:latin typeface="Avenir Next LT Pro" panose="020B0504020202020204" pitchFamily="34" charset="0"/>
              </a:rPr>
              <a:pPr algn="ctr"/>
              <a:t>‹N°›</a:t>
            </a:fld>
            <a:endParaRPr lang="fr-CH" sz="1200" dirty="0">
              <a:latin typeface="Avenir Next LT Pro" panose="020B0504020202020204" pitchFamily="34" charset="0"/>
            </a:endParaRPr>
          </a:p>
        </p:txBody>
      </p:sp>
    </p:spTree>
    <p:extLst>
      <p:ext uri="{BB962C8B-B14F-4D97-AF65-F5344CB8AC3E}">
        <p14:creationId xmlns:p14="http://schemas.microsoft.com/office/powerpoint/2010/main" val="32978980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apositive de titre - Bleu">
    <p:bg>
      <p:bgRef idx="1001">
        <a:schemeClr val="bg2"/>
      </p:bgRef>
    </p:bg>
    <p:spTree>
      <p:nvGrpSpPr>
        <p:cNvPr id="1" name=""/>
        <p:cNvGrpSpPr/>
        <p:nvPr/>
      </p:nvGrpSpPr>
      <p:grpSpPr>
        <a:xfrm>
          <a:off x="0" y="0"/>
          <a:ext cx="0" cy="0"/>
          <a:chOff x="0" y="0"/>
          <a:chExt cx="0" cy="0"/>
        </a:xfrm>
      </p:grpSpPr>
      <p:sp>
        <p:nvSpPr>
          <p:cNvPr id="7" name="Titre 1">
            <a:extLst>
              <a:ext uri="{FF2B5EF4-FFF2-40B4-BE49-F238E27FC236}">
                <a16:creationId xmlns:a16="http://schemas.microsoft.com/office/drawing/2014/main" id="{909AC856-6404-4256-D014-38F71F974ADD}"/>
              </a:ext>
            </a:extLst>
          </p:cNvPr>
          <p:cNvSpPr>
            <a:spLocks noGrp="1"/>
          </p:cNvSpPr>
          <p:nvPr>
            <p:ph type="title" hasCustomPrompt="1"/>
          </p:nvPr>
        </p:nvSpPr>
        <p:spPr>
          <a:xfrm>
            <a:off x="914398" y="3308911"/>
            <a:ext cx="10801350" cy="736166"/>
          </a:xfrm>
        </p:spPr>
        <p:txBody>
          <a:bodyPr>
            <a:normAutofit/>
          </a:bodyPr>
          <a:lstStyle>
            <a:lvl1pPr algn="ctr">
              <a:defRPr sz="3600">
                <a:solidFill>
                  <a:schemeClr val="tx1">
                    <a:lumMod val="65000"/>
                    <a:lumOff val="35000"/>
                  </a:schemeClr>
                </a:solidFill>
              </a:defRPr>
            </a:lvl1pPr>
          </a:lstStyle>
          <a:p>
            <a:r>
              <a:rPr lang="fr-FR" dirty="0"/>
              <a:t>Titre de la présentation</a:t>
            </a:r>
            <a:endParaRPr lang="fr-CH" dirty="0"/>
          </a:p>
        </p:txBody>
      </p:sp>
      <p:sp>
        <p:nvSpPr>
          <p:cNvPr id="5" name="Rectangle : coins arrondis 4">
            <a:extLst>
              <a:ext uri="{FF2B5EF4-FFF2-40B4-BE49-F238E27FC236}">
                <a16:creationId xmlns:a16="http://schemas.microsoft.com/office/drawing/2014/main" id="{4CE0C9D5-53A4-05F9-D31D-E00220208467}"/>
              </a:ext>
            </a:extLst>
          </p:cNvPr>
          <p:cNvSpPr/>
          <p:nvPr userDrawn="1"/>
        </p:nvSpPr>
        <p:spPr>
          <a:xfrm>
            <a:off x="-1605798" y="-566145"/>
            <a:ext cx="2219325" cy="2628900"/>
          </a:xfrm>
          <a:prstGeom prst="roundRect">
            <a:avLst>
              <a:gd name="adj" fmla="val 8483"/>
            </a:avLst>
          </a:prstGeom>
          <a:noFill/>
          <a:ln w="38100">
            <a:solidFill>
              <a:schemeClr val="tx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CH"/>
          </a:p>
        </p:txBody>
      </p:sp>
      <p:sp>
        <p:nvSpPr>
          <p:cNvPr id="6" name="Rectangle : coins arrondis 5">
            <a:extLst>
              <a:ext uri="{FF2B5EF4-FFF2-40B4-BE49-F238E27FC236}">
                <a16:creationId xmlns:a16="http://schemas.microsoft.com/office/drawing/2014/main" id="{15305141-6F5F-556D-C3B3-3F2143E0021D}"/>
              </a:ext>
            </a:extLst>
          </p:cNvPr>
          <p:cNvSpPr/>
          <p:nvPr userDrawn="1"/>
        </p:nvSpPr>
        <p:spPr>
          <a:xfrm>
            <a:off x="11092611" y="6378033"/>
            <a:ext cx="2219325" cy="2628900"/>
          </a:xfrm>
          <a:prstGeom prst="roundRect">
            <a:avLst>
              <a:gd name="adj" fmla="val 8483"/>
            </a:avLst>
          </a:prstGeom>
          <a:noFill/>
          <a:ln w="38100">
            <a:solidFill>
              <a:schemeClr val="tx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CH"/>
          </a:p>
        </p:txBody>
      </p:sp>
      <p:sp>
        <p:nvSpPr>
          <p:cNvPr id="13" name="Espace réservé du texte 12">
            <a:extLst>
              <a:ext uri="{FF2B5EF4-FFF2-40B4-BE49-F238E27FC236}">
                <a16:creationId xmlns:a16="http://schemas.microsoft.com/office/drawing/2014/main" id="{5BF8A40B-2C71-D3EA-E057-C04EE0FBC07C}"/>
              </a:ext>
            </a:extLst>
          </p:cNvPr>
          <p:cNvSpPr>
            <a:spLocks noGrp="1"/>
          </p:cNvSpPr>
          <p:nvPr>
            <p:ph type="body" sz="quarter" idx="11" hasCustomPrompt="1"/>
          </p:nvPr>
        </p:nvSpPr>
        <p:spPr>
          <a:xfrm>
            <a:off x="913932" y="4265613"/>
            <a:ext cx="10801350" cy="781050"/>
          </a:xfrm>
        </p:spPr>
        <p:txBody>
          <a:bodyPr>
            <a:normAutofit/>
          </a:bodyPr>
          <a:lstStyle>
            <a:lvl1pPr marL="0" indent="0" algn="ctr">
              <a:buNone/>
              <a:defRPr sz="2400"/>
            </a:lvl1pPr>
            <a:lvl2pPr marL="457200" indent="0">
              <a:buNone/>
              <a:defRPr/>
            </a:lvl2pPr>
            <a:lvl3pPr marL="914400" indent="0">
              <a:buNone/>
              <a:defRPr/>
            </a:lvl3pPr>
            <a:lvl4pPr marL="1371600" indent="0">
              <a:buNone/>
              <a:defRPr/>
            </a:lvl4pPr>
            <a:lvl5pPr marL="1828800" indent="0">
              <a:buNone/>
              <a:defRPr/>
            </a:lvl5pPr>
          </a:lstStyle>
          <a:p>
            <a:pPr lvl="0"/>
            <a:r>
              <a:rPr lang="fr-FR" dirty="0"/>
              <a:t>Descriptif de la présentation</a:t>
            </a:r>
          </a:p>
        </p:txBody>
      </p:sp>
      <p:pic>
        <p:nvPicPr>
          <p:cNvPr id="20" name="Image 19" descr="Une image contenant Police, Graphique, logo, texte&#10;&#10;Le contenu généré par l’IA peut être incorrect.">
            <a:extLst>
              <a:ext uri="{FF2B5EF4-FFF2-40B4-BE49-F238E27FC236}">
                <a16:creationId xmlns:a16="http://schemas.microsoft.com/office/drawing/2014/main" id="{ABE09AD2-AE5C-70E8-B5E1-08EF39B1B2E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85760" y="1344217"/>
            <a:ext cx="4020476" cy="1197588"/>
          </a:xfrm>
          <a:prstGeom prst="rect">
            <a:avLst/>
          </a:prstGeom>
        </p:spPr>
      </p:pic>
      <p:sp>
        <p:nvSpPr>
          <p:cNvPr id="8" name="Zone de texte 12">
            <a:extLst>
              <a:ext uri="{FF2B5EF4-FFF2-40B4-BE49-F238E27FC236}">
                <a16:creationId xmlns:a16="http://schemas.microsoft.com/office/drawing/2014/main" id="{D3B43017-EA7F-AD9F-E919-AA44EF856CAB}"/>
              </a:ext>
            </a:extLst>
          </p:cNvPr>
          <p:cNvSpPr txBox="1"/>
          <p:nvPr userDrawn="1"/>
        </p:nvSpPr>
        <p:spPr>
          <a:xfrm>
            <a:off x="628180" y="5969977"/>
            <a:ext cx="5246811" cy="638012"/>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0"/>
              </a:spcAft>
            </a:pPr>
            <a:r>
              <a:rPr lang="fr-CH" sz="1100" dirty="0">
                <a:solidFill>
                  <a:schemeClr val="accent5"/>
                </a:solidFill>
                <a:effectLst/>
                <a:latin typeface="+mj-lt"/>
                <a:ea typeface="Calibri" panose="020F0502020204030204" pitchFamily="34" charset="0"/>
                <a:cs typeface="Times New Roman" panose="02020603050405020304" pitchFamily="18" charset="0"/>
              </a:rPr>
              <a:t>ZERO-C / Climat Gestion SA</a:t>
            </a:r>
          </a:p>
          <a:p>
            <a:pPr>
              <a:lnSpc>
                <a:spcPct val="115000"/>
              </a:lnSpc>
              <a:spcAft>
                <a:spcPts val="0"/>
              </a:spcAft>
            </a:pPr>
            <a:r>
              <a:rPr lang="fr-CH" sz="1100" dirty="0">
                <a:solidFill>
                  <a:schemeClr val="tx1"/>
                </a:solidFill>
                <a:effectLst/>
                <a:latin typeface="Avenir Next LT Pro Demi" panose="020B0704020202020204" pitchFamily="34" charset="0"/>
                <a:ea typeface="Calibri" panose="020F0502020204030204" pitchFamily="34" charset="0"/>
                <a:cs typeface="Times New Roman" panose="02020603050405020304" pitchFamily="18" charset="0"/>
              </a:rPr>
              <a:t>Valais</a:t>
            </a:r>
            <a:r>
              <a:rPr lang="fr-CH" sz="1100" dirty="0">
                <a:solidFill>
                  <a:schemeClr val="tx1"/>
                </a:solidFill>
                <a:effectLst/>
                <a:latin typeface="Avenir Next LT Pro" panose="020B0504020202020204" pitchFamily="34" charset="0"/>
                <a:ea typeface="Calibri" panose="020F0502020204030204" pitchFamily="34" charset="0"/>
                <a:cs typeface="Times New Roman" panose="02020603050405020304" pitchFamily="18" charset="0"/>
              </a:rPr>
              <a:t>  |  </a:t>
            </a:r>
            <a:r>
              <a:rPr lang="fr-CH" sz="1100" dirty="0">
                <a:solidFill>
                  <a:schemeClr val="tx1"/>
                </a:solidFill>
                <a:effectLst/>
                <a:latin typeface="Avenir Next LT Pro Demi" panose="020B0704020202020204" pitchFamily="34" charset="0"/>
                <a:ea typeface="Calibri" panose="020F0502020204030204" pitchFamily="34" charset="0"/>
                <a:cs typeface="Times New Roman" panose="02020603050405020304" pitchFamily="18" charset="0"/>
              </a:rPr>
              <a:t>Solothurn  |  Genève</a:t>
            </a:r>
            <a:endParaRPr lang="fr-CH" sz="1100" dirty="0">
              <a:solidFill>
                <a:schemeClr val="tx1"/>
              </a:solidFill>
              <a:effectLst/>
              <a:latin typeface="Avenir Next LT Pro" panose="020B0504020202020204" pitchFamily="34" charset="0"/>
              <a:ea typeface="Calibri" panose="020F0502020204030204" pitchFamily="34" charset="0"/>
              <a:cs typeface="Times New Roman" panose="02020603050405020304" pitchFamily="18" charset="0"/>
            </a:endParaRPr>
          </a:p>
          <a:p>
            <a:pPr>
              <a:lnSpc>
                <a:spcPct val="115000"/>
              </a:lnSpc>
              <a:spcAft>
                <a:spcPts val="0"/>
              </a:spcAft>
            </a:pPr>
            <a:r>
              <a:rPr lang="fr-CH" sz="1100" dirty="0">
                <a:solidFill>
                  <a:schemeClr val="accent5"/>
                </a:solidFill>
                <a:effectLst/>
                <a:latin typeface="+mj-lt"/>
                <a:ea typeface="Calibri" panose="020F0502020204030204" pitchFamily="34" charset="0"/>
                <a:cs typeface="Times New Roman" panose="02020603050405020304" pitchFamily="18" charset="0"/>
              </a:rPr>
              <a:t>zero-c.ch</a:t>
            </a:r>
          </a:p>
        </p:txBody>
      </p:sp>
    </p:spTree>
    <p:extLst>
      <p:ext uri="{BB962C8B-B14F-4D97-AF65-F5344CB8AC3E}">
        <p14:creationId xmlns:p14="http://schemas.microsoft.com/office/powerpoint/2010/main" val="3716581904"/>
      </p:ext>
    </p:extLst>
  </p:cSld>
  <p:clrMapOvr>
    <a:overrideClrMapping bg1="dk1" tx1="lt1" bg2="dk2" tx2="lt2" accent1="accent1" accent2="accent2" accent3="accent3" accent4="accent4" accent5="accent5" accent6="accent6" hlink="hlink" folHlink="folHlink"/>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apositive de titre avec image - Clair">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766BED5C-7759-B47B-CEAA-F7D78CA07B28}"/>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CH"/>
          </a:p>
        </p:txBody>
      </p:sp>
      <p:sp>
        <p:nvSpPr>
          <p:cNvPr id="7" name="Zone de texte 12">
            <a:extLst>
              <a:ext uri="{FF2B5EF4-FFF2-40B4-BE49-F238E27FC236}">
                <a16:creationId xmlns:a16="http://schemas.microsoft.com/office/drawing/2014/main" id="{F2263681-473B-9B9B-53EF-EE06AFC9CFEC}"/>
              </a:ext>
            </a:extLst>
          </p:cNvPr>
          <p:cNvSpPr txBox="1"/>
          <p:nvPr userDrawn="1"/>
        </p:nvSpPr>
        <p:spPr>
          <a:xfrm>
            <a:off x="628180" y="5969977"/>
            <a:ext cx="5246811" cy="638012"/>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0"/>
              </a:spcAft>
            </a:pPr>
            <a:r>
              <a:rPr lang="fr-CH" sz="1100" dirty="0">
                <a:solidFill>
                  <a:srgbClr val="0065A5"/>
                </a:solidFill>
                <a:effectLst/>
                <a:latin typeface="+mj-lt"/>
                <a:ea typeface="Calibri" panose="020F0502020204030204" pitchFamily="34" charset="0"/>
                <a:cs typeface="Times New Roman" panose="02020603050405020304" pitchFamily="18" charset="0"/>
              </a:rPr>
              <a:t>ZERO-C / Climat Gestion SA</a:t>
            </a:r>
            <a:endParaRPr lang="fr-CH" sz="1100" dirty="0">
              <a:effectLst/>
              <a:latin typeface="+mj-lt"/>
              <a:ea typeface="Calibri" panose="020F0502020204030204" pitchFamily="34" charset="0"/>
              <a:cs typeface="Times New Roman" panose="02020603050405020304" pitchFamily="18" charset="0"/>
            </a:endParaRPr>
          </a:p>
          <a:p>
            <a:pPr>
              <a:lnSpc>
                <a:spcPct val="115000"/>
              </a:lnSpc>
              <a:spcAft>
                <a:spcPts val="0"/>
              </a:spcAft>
            </a:pPr>
            <a:r>
              <a:rPr lang="fr-CH" sz="1100" dirty="0">
                <a:solidFill>
                  <a:schemeClr val="accent4"/>
                </a:solidFill>
                <a:effectLst/>
                <a:latin typeface="Avenir Next LT Pro Demi" panose="020B0704020202020204" pitchFamily="34" charset="0"/>
                <a:ea typeface="Calibri" panose="020F0502020204030204" pitchFamily="34" charset="0"/>
                <a:cs typeface="Times New Roman" panose="02020603050405020304" pitchFamily="18" charset="0"/>
              </a:rPr>
              <a:t>Valais</a:t>
            </a:r>
            <a:r>
              <a:rPr lang="fr-CH" sz="1100" dirty="0">
                <a:solidFill>
                  <a:schemeClr val="accent4"/>
                </a:solidFill>
                <a:effectLst/>
                <a:latin typeface="Avenir Next LT Pro" panose="020B0504020202020204" pitchFamily="34" charset="0"/>
                <a:ea typeface="Calibri" panose="020F0502020204030204" pitchFamily="34" charset="0"/>
                <a:cs typeface="Times New Roman" panose="02020603050405020304" pitchFamily="18" charset="0"/>
              </a:rPr>
              <a:t>  |  </a:t>
            </a:r>
            <a:r>
              <a:rPr lang="fr-CH" sz="1100" dirty="0">
                <a:solidFill>
                  <a:schemeClr val="accent4"/>
                </a:solidFill>
                <a:effectLst/>
                <a:latin typeface="Avenir Next LT Pro Demi" panose="020B0704020202020204" pitchFamily="34" charset="0"/>
                <a:ea typeface="Calibri" panose="020F0502020204030204" pitchFamily="34" charset="0"/>
                <a:cs typeface="Times New Roman" panose="02020603050405020304" pitchFamily="18" charset="0"/>
              </a:rPr>
              <a:t>Solothurn  |  Genève</a:t>
            </a:r>
            <a:endParaRPr lang="fr-CH" sz="1100" dirty="0">
              <a:solidFill>
                <a:schemeClr val="accent4"/>
              </a:solidFill>
              <a:effectLst/>
              <a:latin typeface="Avenir Next LT Pro" panose="020B0504020202020204" pitchFamily="34" charset="0"/>
              <a:ea typeface="Calibri" panose="020F0502020204030204" pitchFamily="34" charset="0"/>
              <a:cs typeface="Times New Roman" panose="02020603050405020304" pitchFamily="18" charset="0"/>
            </a:endParaRPr>
          </a:p>
          <a:p>
            <a:pPr>
              <a:lnSpc>
                <a:spcPct val="115000"/>
              </a:lnSpc>
              <a:spcAft>
                <a:spcPts val="0"/>
              </a:spcAft>
            </a:pPr>
            <a:r>
              <a:rPr lang="fr-CH" sz="1100" dirty="0">
                <a:solidFill>
                  <a:srgbClr val="0065A5"/>
                </a:solidFill>
                <a:effectLst/>
                <a:latin typeface="+mj-lt"/>
                <a:ea typeface="Calibri" panose="020F0502020204030204" pitchFamily="34" charset="0"/>
                <a:cs typeface="Times New Roman" panose="02020603050405020304" pitchFamily="18" charset="0"/>
              </a:rPr>
              <a:t>zero-c.ch</a:t>
            </a:r>
          </a:p>
        </p:txBody>
      </p:sp>
      <p:sp>
        <p:nvSpPr>
          <p:cNvPr id="8" name="Rectangle 2">
            <a:extLst>
              <a:ext uri="{FF2B5EF4-FFF2-40B4-BE49-F238E27FC236}">
                <a16:creationId xmlns:a16="http://schemas.microsoft.com/office/drawing/2014/main" id="{C3E01622-2779-1F9D-4BBA-B15EE024731E}"/>
              </a:ext>
            </a:extLst>
          </p:cNvPr>
          <p:cNvSpPr>
            <a:spLocks noChangeArrowheads="1"/>
          </p:cNvSpPr>
          <p:nvPr userDrawn="1"/>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CH"/>
          </a:p>
        </p:txBody>
      </p:sp>
      <p:sp>
        <p:nvSpPr>
          <p:cNvPr id="12" name="Espace réservé du texte 10">
            <a:extLst>
              <a:ext uri="{FF2B5EF4-FFF2-40B4-BE49-F238E27FC236}">
                <a16:creationId xmlns:a16="http://schemas.microsoft.com/office/drawing/2014/main" id="{9450B3A6-61E3-B6D7-4C8A-F985CC300B1B}"/>
              </a:ext>
            </a:extLst>
          </p:cNvPr>
          <p:cNvSpPr>
            <a:spLocks noGrp="1"/>
          </p:cNvSpPr>
          <p:nvPr>
            <p:ph type="body" sz="quarter" idx="10" hasCustomPrompt="1"/>
          </p:nvPr>
        </p:nvSpPr>
        <p:spPr>
          <a:xfrm>
            <a:off x="914399" y="4744664"/>
            <a:ext cx="4270378" cy="781050"/>
          </a:xfrm>
        </p:spPr>
        <p:txBody>
          <a:bodyPr>
            <a:normAutofit/>
          </a:bodyPr>
          <a:lstStyle>
            <a:lvl1pPr marL="0" indent="0" algn="l">
              <a:buNone/>
              <a:defRPr sz="1800">
                <a:solidFill>
                  <a:schemeClr val="accent4"/>
                </a:solidFill>
              </a:defRPr>
            </a:lvl1pPr>
            <a:lvl2pPr marL="457200" indent="0">
              <a:buNone/>
              <a:defRPr/>
            </a:lvl2pPr>
            <a:lvl3pPr marL="914400" indent="0">
              <a:buNone/>
              <a:defRPr/>
            </a:lvl3pPr>
            <a:lvl4pPr marL="1371600" indent="0">
              <a:buNone/>
              <a:defRPr/>
            </a:lvl4pPr>
            <a:lvl5pPr marL="1828800" indent="0">
              <a:buNone/>
              <a:defRPr/>
            </a:lvl5pPr>
          </a:lstStyle>
          <a:p>
            <a:pPr lvl="0"/>
            <a:r>
              <a:rPr lang="fr-FR" dirty="0"/>
              <a:t>Descriptif de la présentation</a:t>
            </a:r>
          </a:p>
        </p:txBody>
      </p:sp>
      <p:pic>
        <p:nvPicPr>
          <p:cNvPr id="10" name="Image 9" descr="Une image contenant Graphique, Police, graphisme, logo&#10;&#10;Le contenu généré par l’IA peut être incorrect.">
            <a:extLst>
              <a:ext uri="{FF2B5EF4-FFF2-40B4-BE49-F238E27FC236}">
                <a16:creationId xmlns:a16="http://schemas.microsoft.com/office/drawing/2014/main" id="{81E95587-BF7E-23C5-D9AE-78E151B11F6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6185" y="835269"/>
            <a:ext cx="2671294" cy="795703"/>
          </a:xfrm>
          <a:prstGeom prst="rect">
            <a:avLst/>
          </a:prstGeom>
        </p:spPr>
      </p:pic>
      <p:sp>
        <p:nvSpPr>
          <p:cNvPr id="4" name="Espace réservé pour une image  3">
            <a:extLst>
              <a:ext uri="{FF2B5EF4-FFF2-40B4-BE49-F238E27FC236}">
                <a16:creationId xmlns:a16="http://schemas.microsoft.com/office/drawing/2014/main" id="{D9519804-109F-5596-9549-DF19AD1C0046}"/>
              </a:ext>
            </a:extLst>
          </p:cNvPr>
          <p:cNvSpPr>
            <a:spLocks noGrp="1"/>
          </p:cNvSpPr>
          <p:nvPr>
            <p:ph type="pic" sz="quarter" idx="11"/>
          </p:nvPr>
        </p:nvSpPr>
        <p:spPr>
          <a:xfrm>
            <a:off x="5376852" y="1630972"/>
            <a:ext cx="6338898" cy="4453916"/>
          </a:xfrm>
        </p:spPr>
        <p:txBody>
          <a:bodyPr>
            <a:normAutofit/>
          </a:bodyPr>
          <a:lstStyle>
            <a:lvl1pPr marL="0" indent="0">
              <a:buNone/>
              <a:defRPr sz="2400"/>
            </a:lvl1pPr>
          </a:lstStyle>
          <a:p>
            <a:r>
              <a:rPr lang="fr-FR"/>
              <a:t>Cliquez sur l'icône pour ajouter une image</a:t>
            </a:r>
            <a:endParaRPr lang="fr-CH" dirty="0"/>
          </a:p>
        </p:txBody>
      </p:sp>
      <p:sp>
        <p:nvSpPr>
          <p:cNvPr id="11" name="Titre 1">
            <a:extLst>
              <a:ext uri="{FF2B5EF4-FFF2-40B4-BE49-F238E27FC236}">
                <a16:creationId xmlns:a16="http://schemas.microsoft.com/office/drawing/2014/main" id="{4183D7F5-AFC0-39B6-FD25-3695787C9672}"/>
              </a:ext>
            </a:extLst>
          </p:cNvPr>
          <p:cNvSpPr>
            <a:spLocks noGrp="1"/>
          </p:cNvSpPr>
          <p:nvPr>
            <p:ph type="title" hasCustomPrompt="1"/>
          </p:nvPr>
        </p:nvSpPr>
        <p:spPr>
          <a:xfrm>
            <a:off x="914399" y="3857930"/>
            <a:ext cx="4269908" cy="736166"/>
          </a:xfrm>
        </p:spPr>
        <p:txBody>
          <a:bodyPr>
            <a:normAutofit/>
          </a:bodyPr>
          <a:lstStyle>
            <a:lvl1pPr algn="l">
              <a:defRPr sz="2000">
                <a:solidFill>
                  <a:srgbClr val="0065A5"/>
                </a:solidFill>
              </a:defRPr>
            </a:lvl1pPr>
          </a:lstStyle>
          <a:p>
            <a:r>
              <a:rPr lang="fr-FR" dirty="0"/>
              <a:t>Titre de la présentation</a:t>
            </a:r>
            <a:endParaRPr lang="fr-CH" dirty="0"/>
          </a:p>
        </p:txBody>
      </p:sp>
    </p:spTree>
    <p:extLst>
      <p:ext uri="{BB962C8B-B14F-4D97-AF65-F5344CB8AC3E}">
        <p14:creationId xmlns:p14="http://schemas.microsoft.com/office/powerpoint/2010/main" val="179281751"/>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able des matière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D134DD1-F3ED-42C6-B045-C80954D389BA}"/>
              </a:ext>
            </a:extLst>
          </p:cNvPr>
          <p:cNvSpPr>
            <a:spLocks noGrp="1"/>
          </p:cNvSpPr>
          <p:nvPr>
            <p:ph type="title" hasCustomPrompt="1"/>
          </p:nvPr>
        </p:nvSpPr>
        <p:spPr>
          <a:xfrm>
            <a:off x="914400" y="373097"/>
            <a:ext cx="10801350" cy="603179"/>
          </a:xfrm>
          <a:prstGeom prst="rect">
            <a:avLst/>
          </a:prstGeom>
        </p:spPr>
        <p:txBody>
          <a:bodyPr>
            <a:normAutofit/>
          </a:bodyPr>
          <a:lstStyle>
            <a:lvl1pPr>
              <a:defRPr sz="3600">
                <a:solidFill>
                  <a:srgbClr val="0065A5"/>
                </a:solidFill>
                <a:latin typeface="Avenir Next LT Pro Demi" panose="020B0704020202020204" pitchFamily="34" charset="0"/>
              </a:defRPr>
            </a:lvl1pPr>
          </a:lstStyle>
          <a:p>
            <a:r>
              <a:rPr lang="fr-FR" dirty="0"/>
              <a:t>Sommaire ou Table des matières</a:t>
            </a:r>
            <a:endParaRPr lang="fr-CH" dirty="0"/>
          </a:p>
        </p:txBody>
      </p:sp>
      <p:sp>
        <p:nvSpPr>
          <p:cNvPr id="3" name="Espace réservé du contenu 2">
            <a:extLst>
              <a:ext uri="{FF2B5EF4-FFF2-40B4-BE49-F238E27FC236}">
                <a16:creationId xmlns:a16="http://schemas.microsoft.com/office/drawing/2014/main" id="{B9457A80-74DB-4C6F-8CAE-A2441EDF71D8}"/>
              </a:ext>
            </a:extLst>
          </p:cNvPr>
          <p:cNvSpPr>
            <a:spLocks noGrp="1"/>
          </p:cNvSpPr>
          <p:nvPr>
            <p:ph idx="1" hasCustomPrompt="1"/>
          </p:nvPr>
        </p:nvSpPr>
        <p:spPr>
          <a:xfrm>
            <a:off x="914400" y="1494364"/>
            <a:ext cx="10801350" cy="4490145"/>
          </a:xfrm>
          <a:prstGeom prst="rect">
            <a:avLst/>
          </a:prstGeom>
        </p:spPr>
        <p:txBody>
          <a:bodyPr/>
          <a:lstStyle>
            <a:lvl1pPr>
              <a:defRPr sz="2400" spc="110" baseline="0">
                <a:solidFill>
                  <a:schemeClr val="accent4"/>
                </a:solidFill>
                <a:latin typeface="Avenir Next LT Pro" panose="020B0504020202020204" pitchFamily="34" charset="0"/>
              </a:defRPr>
            </a:lvl1pPr>
            <a:lvl2pPr>
              <a:defRPr sz="2000" spc="110" baseline="0">
                <a:solidFill>
                  <a:srgbClr val="0065A5"/>
                </a:solidFill>
                <a:latin typeface="Avenir Next LT Pro" panose="020B0504020202020204" pitchFamily="34" charset="0"/>
              </a:defRPr>
            </a:lvl2pPr>
            <a:lvl3pPr>
              <a:defRPr spc="110" baseline="0">
                <a:solidFill>
                  <a:schemeClr val="tx1">
                    <a:lumMod val="75000"/>
                    <a:lumOff val="25000"/>
                  </a:schemeClr>
                </a:solidFill>
                <a:latin typeface="Aptos Display" panose="020B0004020202020204" pitchFamily="34" charset="0"/>
              </a:defRPr>
            </a:lvl3pPr>
            <a:lvl4pPr>
              <a:defRPr spc="110" baseline="0">
                <a:solidFill>
                  <a:schemeClr val="tx1">
                    <a:lumMod val="75000"/>
                    <a:lumOff val="25000"/>
                  </a:schemeClr>
                </a:solidFill>
                <a:latin typeface="Aptos Display" panose="020B0004020202020204" pitchFamily="34" charset="0"/>
              </a:defRPr>
            </a:lvl4pPr>
            <a:lvl5pPr>
              <a:defRPr spc="110" baseline="0">
                <a:solidFill>
                  <a:schemeClr val="tx1">
                    <a:lumMod val="75000"/>
                    <a:lumOff val="25000"/>
                  </a:schemeClr>
                </a:solidFill>
                <a:latin typeface="Aptos Display" panose="020B0004020202020204" pitchFamily="34" charset="0"/>
              </a:defRPr>
            </a:lvl5pPr>
          </a:lstStyle>
          <a:p>
            <a:pPr lvl="0"/>
            <a:r>
              <a:rPr lang="fr-FR" dirty="0"/>
              <a:t>Chapitre niveau 1</a:t>
            </a:r>
          </a:p>
          <a:p>
            <a:pPr lvl="1"/>
            <a:r>
              <a:rPr lang="fr-FR" dirty="0"/>
              <a:t>Chapitre niveau 2</a:t>
            </a:r>
          </a:p>
        </p:txBody>
      </p:sp>
      <p:sp>
        <p:nvSpPr>
          <p:cNvPr id="5" name="ZoneTexte 4">
            <a:extLst>
              <a:ext uri="{FF2B5EF4-FFF2-40B4-BE49-F238E27FC236}">
                <a16:creationId xmlns:a16="http://schemas.microsoft.com/office/drawing/2014/main" id="{893F8C14-FFE0-EA2F-8494-733B27119513}"/>
              </a:ext>
            </a:extLst>
          </p:cNvPr>
          <p:cNvSpPr txBox="1"/>
          <p:nvPr userDrawn="1"/>
        </p:nvSpPr>
        <p:spPr>
          <a:xfrm>
            <a:off x="11116019" y="6493472"/>
            <a:ext cx="1075981" cy="276999"/>
          </a:xfrm>
          <a:prstGeom prst="rect">
            <a:avLst/>
          </a:prstGeom>
          <a:noFill/>
        </p:spPr>
        <p:txBody>
          <a:bodyPr wrap="square" rtlCol="0">
            <a:spAutoFit/>
          </a:bodyPr>
          <a:lstStyle/>
          <a:p>
            <a:pPr algn="ctr"/>
            <a:fld id="{2E865E3F-FAED-4BB7-98D8-9A817E1CD06A}" type="slidenum">
              <a:rPr lang="fr-CH" sz="1200" smtClean="0">
                <a:latin typeface="Avenir Next LT Pro" panose="020B0504020202020204" pitchFamily="34" charset="0"/>
              </a:rPr>
              <a:pPr algn="ctr"/>
              <a:t>‹N°›</a:t>
            </a:fld>
            <a:endParaRPr lang="fr-CH" sz="1200" dirty="0">
              <a:latin typeface="Avenir Next LT Pro" panose="020B0504020202020204" pitchFamily="34" charset="0"/>
            </a:endParaRPr>
          </a:p>
        </p:txBody>
      </p:sp>
      <p:pic>
        <p:nvPicPr>
          <p:cNvPr id="11" name="Image 10" descr="Une image contenant Graphique, Police, graphisme, logo&#10;&#10;Le contenu généré par l’IA peut être incorrect.">
            <a:extLst>
              <a:ext uri="{FF2B5EF4-FFF2-40B4-BE49-F238E27FC236}">
                <a16:creationId xmlns:a16="http://schemas.microsoft.com/office/drawing/2014/main" id="{985543C0-ACA5-7EF5-97C1-468AAE0D512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7568" y="6470367"/>
            <a:ext cx="990388" cy="295009"/>
          </a:xfrm>
          <a:prstGeom prst="rect">
            <a:avLst/>
          </a:prstGeom>
        </p:spPr>
      </p:pic>
      <p:sp>
        <p:nvSpPr>
          <p:cNvPr id="6" name="Rectangle 5">
            <a:extLst>
              <a:ext uri="{FF2B5EF4-FFF2-40B4-BE49-F238E27FC236}">
                <a16:creationId xmlns:a16="http://schemas.microsoft.com/office/drawing/2014/main" id="{2216F353-E2B7-A0FF-39AC-4451C8C236D6}"/>
              </a:ext>
            </a:extLst>
          </p:cNvPr>
          <p:cNvSpPr/>
          <p:nvPr userDrawn="1"/>
        </p:nvSpPr>
        <p:spPr>
          <a:xfrm>
            <a:off x="992195" y="991300"/>
            <a:ext cx="1440000" cy="108000"/>
          </a:xfrm>
          <a:prstGeom prst="rect">
            <a:avLst/>
          </a:prstGeom>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fr-CH"/>
          </a:p>
        </p:txBody>
      </p:sp>
    </p:spTree>
    <p:extLst>
      <p:ext uri="{BB962C8B-B14F-4D97-AF65-F5344CB8AC3E}">
        <p14:creationId xmlns:p14="http://schemas.microsoft.com/office/powerpoint/2010/main" val="2870932259"/>
      </p:ext>
    </p:extLst>
  </p:cSld>
  <p:clrMapOvr>
    <a:masterClrMapping/>
  </p:clrMapOvr>
  <p:hf hd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D134DD1-F3ED-42C6-B045-C80954D389BA}"/>
              </a:ext>
            </a:extLst>
          </p:cNvPr>
          <p:cNvSpPr>
            <a:spLocks noGrp="1"/>
          </p:cNvSpPr>
          <p:nvPr>
            <p:ph type="title" hasCustomPrompt="1"/>
          </p:nvPr>
        </p:nvSpPr>
        <p:spPr>
          <a:xfrm>
            <a:off x="914400" y="373097"/>
            <a:ext cx="10801350" cy="603179"/>
          </a:xfrm>
          <a:prstGeom prst="rect">
            <a:avLst/>
          </a:prstGeom>
        </p:spPr>
        <p:txBody>
          <a:bodyPr>
            <a:normAutofit/>
          </a:bodyPr>
          <a:lstStyle>
            <a:lvl1pPr>
              <a:defRPr sz="3600">
                <a:solidFill>
                  <a:srgbClr val="0065A5"/>
                </a:solidFill>
                <a:latin typeface="Avenir Next LT Pro Demi" panose="020B0704020202020204" pitchFamily="34" charset="0"/>
              </a:defRPr>
            </a:lvl1pPr>
          </a:lstStyle>
          <a:p>
            <a:r>
              <a:rPr lang="fr-FR" dirty="0"/>
              <a:t>Titre diapositive</a:t>
            </a:r>
            <a:endParaRPr lang="fr-CH" dirty="0"/>
          </a:p>
        </p:txBody>
      </p:sp>
      <p:sp>
        <p:nvSpPr>
          <p:cNvPr id="3" name="Espace réservé du contenu 2">
            <a:extLst>
              <a:ext uri="{FF2B5EF4-FFF2-40B4-BE49-F238E27FC236}">
                <a16:creationId xmlns:a16="http://schemas.microsoft.com/office/drawing/2014/main" id="{B9457A80-74DB-4C6F-8CAE-A2441EDF71D8}"/>
              </a:ext>
            </a:extLst>
          </p:cNvPr>
          <p:cNvSpPr>
            <a:spLocks noGrp="1"/>
          </p:cNvSpPr>
          <p:nvPr>
            <p:ph idx="1"/>
          </p:nvPr>
        </p:nvSpPr>
        <p:spPr>
          <a:xfrm>
            <a:off x="914400" y="1494364"/>
            <a:ext cx="10801350" cy="4490145"/>
          </a:xfrm>
          <a:prstGeom prst="rect">
            <a:avLst/>
          </a:prstGeom>
        </p:spPr>
        <p:txBody>
          <a:bodyPr/>
          <a:lstStyle>
            <a:lvl1pPr marL="0" indent="0">
              <a:buNone/>
              <a:defRPr sz="2400" spc="110" baseline="0">
                <a:solidFill>
                  <a:schemeClr val="accent4"/>
                </a:solidFill>
                <a:latin typeface="Avenir Next LT Pro" panose="020B0504020202020204" pitchFamily="34" charset="0"/>
              </a:defRPr>
            </a:lvl1pPr>
            <a:lvl2pPr>
              <a:defRPr sz="2000" spc="110" baseline="0">
                <a:solidFill>
                  <a:srgbClr val="0065A5"/>
                </a:solidFill>
                <a:latin typeface="Avenir Next LT Pro" panose="020B0504020202020204" pitchFamily="34" charset="0"/>
              </a:defRPr>
            </a:lvl2pPr>
            <a:lvl3pPr>
              <a:defRPr sz="1800" spc="110" baseline="0">
                <a:solidFill>
                  <a:schemeClr val="tx1">
                    <a:lumMod val="75000"/>
                    <a:lumOff val="25000"/>
                  </a:schemeClr>
                </a:solidFill>
                <a:latin typeface="Avenir Next LT Pro" panose="020B0504020202020204" pitchFamily="34" charset="0"/>
              </a:defRPr>
            </a:lvl3pPr>
            <a:lvl4pPr>
              <a:defRPr sz="1600" spc="110" baseline="0">
                <a:solidFill>
                  <a:srgbClr val="0065A5"/>
                </a:solidFill>
                <a:latin typeface="Avenir Next LT Pro" panose="020B0504020202020204" pitchFamily="34" charset="0"/>
              </a:defRPr>
            </a:lvl4pPr>
            <a:lvl5pPr>
              <a:defRPr sz="1600" spc="110" baseline="0">
                <a:solidFill>
                  <a:schemeClr val="tx1">
                    <a:lumMod val="75000"/>
                    <a:lumOff val="25000"/>
                  </a:schemeClr>
                </a:solidFill>
                <a:latin typeface="Avenir Next LT Pro" panose="020B0504020202020204" pitchFamily="34" charset="0"/>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dirty="0"/>
          </a:p>
        </p:txBody>
      </p:sp>
      <p:pic>
        <p:nvPicPr>
          <p:cNvPr id="12" name="Image 11" descr="Une image contenant Graphique, Police, graphisme, logo&#10;&#10;Le contenu généré par l’IA peut être incorrect.">
            <a:extLst>
              <a:ext uri="{FF2B5EF4-FFF2-40B4-BE49-F238E27FC236}">
                <a16:creationId xmlns:a16="http://schemas.microsoft.com/office/drawing/2014/main" id="{1C35E517-EE0F-6264-290C-C9670C1B88D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7568" y="6329695"/>
            <a:ext cx="990388" cy="295009"/>
          </a:xfrm>
          <a:prstGeom prst="rect">
            <a:avLst/>
          </a:prstGeom>
        </p:spPr>
      </p:pic>
      <p:sp>
        <p:nvSpPr>
          <p:cNvPr id="4" name="ZoneTexte 3">
            <a:extLst>
              <a:ext uri="{FF2B5EF4-FFF2-40B4-BE49-F238E27FC236}">
                <a16:creationId xmlns:a16="http://schemas.microsoft.com/office/drawing/2014/main" id="{2C062259-471F-911F-96AD-EE6833ABF802}"/>
              </a:ext>
            </a:extLst>
          </p:cNvPr>
          <p:cNvSpPr txBox="1"/>
          <p:nvPr userDrawn="1"/>
        </p:nvSpPr>
        <p:spPr>
          <a:xfrm>
            <a:off x="11116019" y="6493472"/>
            <a:ext cx="1075981" cy="276999"/>
          </a:xfrm>
          <a:prstGeom prst="rect">
            <a:avLst/>
          </a:prstGeom>
          <a:noFill/>
        </p:spPr>
        <p:txBody>
          <a:bodyPr wrap="square" rtlCol="0">
            <a:spAutoFit/>
          </a:bodyPr>
          <a:lstStyle/>
          <a:p>
            <a:pPr algn="ctr"/>
            <a:fld id="{2E865E3F-FAED-4BB7-98D8-9A817E1CD06A}" type="slidenum">
              <a:rPr lang="fr-CH" sz="1200" smtClean="0">
                <a:latin typeface="Avenir Next LT Pro" panose="020B0504020202020204" pitchFamily="34" charset="0"/>
              </a:rPr>
              <a:pPr algn="ctr"/>
              <a:t>‹N°›</a:t>
            </a:fld>
            <a:endParaRPr lang="fr-CH" sz="1200" dirty="0">
              <a:latin typeface="Avenir Next LT Pro" panose="020B0504020202020204" pitchFamily="34" charset="0"/>
            </a:endParaRPr>
          </a:p>
        </p:txBody>
      </p:sp>
      <p:sp>
        <p:nvSpPr>
          <p:cNvPr id="8" name="Rectangle 7">
            <a:extLst>
              <a:ext uri="{FF2B5EF4-FFF2-40B4-BE49-F238E27FC236}">
                <a16:creationId xmlns:a16="http://schemas.microsoft.com/office/drawing/2014/main" id="{9473E990-7A02-A2F1-E61E-70F343B40A01}"/>
              </a:ext>
            </a:extLst>
          </p:cNvPr>
          <p:cNvSpPr/>
          <p:nvPr userDrawn="1"/>
        </p:nvSpPr>
        <p:spPr>
          <a:xfrm>
            <a:off x="992195" y="991300"/>
            <a:ext cx="1440000" cy="108000"/>
          </a:xfrm>
          <a:prstGeom prst="rect">
            <a:avLst/>
          </a:prstGeom>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fr-CH"/>
          </a:p>
        </p:txBody>
      </p:sp>
    </p:spTree>
    <p:extLst>
      <p:ext uri="{BB962C8B-B14F-4D97-AF65-F5344CB8AC3E}">
        <p14:creationId xmlns:p14="http://schemas.microsoft.com/office/powerpoint/2010/main" val="189743560"/>
      </p:ext>
    </p:extLst>
  </p:cSld>
  <p:clrMapOvr>
    <a:masterClrMapping/>
  </p:clrMapOvr>
  <p:hf hd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apositive de section - Clair">
    <p:bg>
      <p:bgRef idx="1001">
        <a:schemeClr val="bg1"/>
      </p:bgRef>
    </p:bg>
    <p:spTree>
      <p:nvGrpSpPr>
        <p:cNvPr id="1" name=""/>
        <p:cNvGrpSpPr/>
        <p:nvPr/>
      </p:nvGrpSpPr>
      <p:grpSpPr>
        <a:xfrm>
          <a:off x="0" y="0"/>
          <a:ext cx="0" cy="0"/>
          <a:chOff x="0" y="0"/>
          <a:chExt cx="0" cy="0"/>
        </a:xfrm>
      </p:grpSpPr>
      <p:sp>
        <p:nvSpPr>
          <p:cNvPr id="3" name="Sous-titre 2">
            <a:extLst>
              <a:ext uri="{FF2B5EF4-FFF2-40B4-BE49-F238E27FC236}">
                <a16:creationId xmlns:a16="http://schemas.microsoft.com/office/drawing/2014/main" id="{C936277E-A5C8-4C73-8144-3DCF53EB9D13}"/>
              </a:ext>
            </a:extLst>
          </p:cNvPr>
          <p:cNvSpPr>
            <a:spLocks noGrp="1"/>
          </p:cNvSpPr>
          <p:nvPr>
            <p:ph type="subTitle" idx="1" hasCustomPrompt="1"/>
          </p:nvPr>
        </p:nvSpPr>
        <p:spPr>
          <a:xfrm>
            <a:off x="914400" y="4246612"/>
            <a:ext cx="1080135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lvl1pPr marL="0" indent="0">
              <a:buNone/>
              <a:defRPr kumimoji="0" lang="fr-CH" sz="3600" b="0" i="0" u="none" strike="noStrike" cap="none" normalizeH="0" baseline="0" dirty="0">
                <a:ln>
                  <a:noFill/>
                </a:ln>
                <a:solidFill>
                  <a:srgbClr val="0065A5"/>
                </a:solidFill>
                <a:effectLst/>
                <a:latin typeface="Avenir Next LT Pro Demi" panose="020B0704020202020204" pitchFamily="34" charset="0"/>
                <a:ea typeface="Avenir Next LT Pro Demi" panose="020B0704020202020204" pitchFamily="34" charset="0"/>
                <a:cs typeface="Times New Roman" panose="02020603050405020304" pitchFamily="18" charset="0"/>
              </a:defRPr>
            </a:lvl1pPr>
          </a:lstStyle>
          <a:p>
            <a:pPr marL="342900" lvl="0" indent="-571500" eaLnBrk="0" fontAlgn="base" hangingPunct="0">
              <a:lnSpc>
                <a:spcPct val="100000"/>
              </a:lnSpc>
              <a:spcBef>
                <a:spcPct val="0"/>
              </a:spcBef>
              <a:spcAft>
                <a:spcPct val="0"/>
              </a:spcAft>
            </a:pPr>
            <a:r>
              <a:rPr lang="fr-FR" dirty="0"/>
              <a:t>Titre d’un chapitre</a:t>
            </a:r>
            <a:endParaRPr lang="fr-CH" dirty="0"/>
          </a:p>
        </p:txBody>
      </p:sp>
      <p:pic>
        <p:nvPicPr>
          <p:cNvPr id="11" name="Image 10" descr="Une image contenant Graphique, Police, graphisme, logo&#10;&#10;Le contenu généré par l’IA peut être incorrect.">
            <a:extLst>
              <a:ext uri="{FF2B5EF4-FFF2-40B4-BE49-F238E27FC236}">
                <a16:creationId xmlns:a16="http://schemas.microsoft.com/office/drawing/2014/main" id="{69E82D65-9DD7-204C-8178-6C6CFA9F3E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7568" y="6329695"/>
            <a:ext cx="990388" cy="295009"/>
          </a:xfrm>
          <a:prstGeom prst="rect">
            <a:avLst/>
          </a:prstGeom>
        </p:spPr>
      </p:pic>
      <p:sp>
        <p:nvSpPr>
          <p:cNvPr id="2" name="ZoneTexte 1">
            <a:extLst>
              <a:ext uri="{FF2B5EF4-FFF2-40B4-BE49-F238E27FC236}">
                <a16:creationId xmlns:a16="http://schemas.microsoft.com/office/drawing/2014/main" id="{CF05A9EE-4370-FCB2-3B82-FC89D7B520AD}"/>
              </a:ext>
            </a:extLst>
          </p:cNvPr>
          <p:cNvSpPr txBox="1"/>
          <p:nvPr userDrawn="1"/>
        </p:nvSpPr>
        <p:spPr>
          <a:xfrm>
            <a:off x="11116019" y="6493472"/>
            <a:ext cx="1075981" cy="276999"/>
          </a:xfrm>
          <a:prstGeom prst="rect">
            <a:avLst/>
          </a:prstGeom>
          <a:noFill/>
        </p:spPr>
        <p:txBody>
          <a:bodyPr wrap="square" rtlCol="0">
            <a:spAutoFit/>
          </a:bodyPr>
          <a:lstStyle/>
          <a:p>
            <a:pPr algn="ctr"/>
            <a:fld id="{2E865E3F-FAED-4BB7-98D8-9A817E1CD06A}" type="slidenum">
              <a:rPr lang="fr-CH" sz="1200" smtClean="0">
                <a:latin typeface="Avenir Next LT Pro" panose="020B0504020202020204" pitchFamily="34" charset="0"/>
              </a:rPr>
              <a:pPr algn="ctr"/>
              <a:t>‹N°›</a:t>
            </a:fld>
            <a:endParaRPr lang="fr-CH" sz="1200" dirty="0">
              <a:latin typeface="Avenir Next LT Pro" panose="020B0504020202020204" pitchFamily="34" charset="0"/>
            </a:endParaRPr>
          </a:p>
        </p:txBody>
      </p:sp>
      <p:sp>
        <p:nvSpPr>
          <p:cNvPr id="8" name="Rectangle 7">
            <a:extLst>
              <a:ext uri="{FF2B5EF4-FFF2-40B4-BE49-F238E27FC236}">
                <a16:creationId xmlns:a16="http://schemas.microsoft.com/office/drawing/2014/main" id="{E19CA30B-7B64-3725-A260-CC77CFCE4C8E}"/>
              </a:ext>
            </a:extLst>
          </p:cNvPr>
          <p:cNvSpPr/>
          <p:nvPr userDrawn="1"/>
        </p:nvSpPr>
        <p:spPr>
          <a:xfrm>
            <a:off x="984364" y="4923721"/>
            <a:ext cx="1440000" cy="108000"/>
          </a:xfrm>
          <a:prstGeom prst="rect">
            <a:avLst/>
          </a:prstGeom>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fr-CH"/>
          </a:p>
        </p:txBody>
      </p:sp>
    </p:spTree>
    <p:extLst>
      <p:ext uri="{BB962C8B-B14F-4D97-AF65-F5344CB8AC3E}">
        <p14:creationId xmlns:p14="http://schemas.microsoft.com/office/powerpoint/2010/main" val="2322745640"/>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apositive de section - Bleu">
    <p:bg>
      <p:bgRef idx="1001">
        <a:schemeClr val="bg2"/>
      </p:bgRef>
    </p:bg>
    <p:spTree>
      <p:nvGrpSpPr>
        <p:cNvPr id="1" name=""/>
        <p:cNvGrpSpPr/>
        <p:nvPr/>
      </p:nvGrpSpPr>
      <p:grpSpPr>
        <a:xfrm>
          <a:off x="0" y="0"/>
          <a:ext cx="0" cy="0"/>
          <a:chOff x="0" y="0"/>
          <a:chExt cx="0" cy="0"/>
        </a:xfrm>
      </p:grpSpPr>
      <p:sp>
        <p:nvSpPr>
          <p:cNvPr id="4" name="Sous-titre 2">
            <a:extLst>
              <a:ext uri="{FF2B5EF4-FFF2-40B4-BE49-F238E27FC236}">
                <a16:creationId xmlns:a16="http://schemas.microsoft.com/office/drawing/2014/main" id="{79A953B6-615F-C504-7630-413A15FEF300}"/>
              </a:ext>
            </a:extLst>
          </p:cNvPr>
          <p:cNvSpPr>
            <a:spLocks noGrp="1"/>
          </p:cNvSpPr>
          <p:nvPr>
            <p:ph type="subTitle" idx="1" hasCustomPrompt="1"/>
          </p:nvPr>
        </p:nvSpPr>
        <p:spPr>
          <a:xfrm>
            <a:off x="914399" y="4246612"/>
            <a:ext cx="10801349"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lvl1pPr marL="0" indent="0">
              <a:buNone/>
              <a:defRPr kumimoji="0" lang="fr-CH" sz="3600" b="0" i="0" u="none" strike="noStrike" cap="none" normalizeH="0" baseline="0" dirty="0">
                <a:ln>
                  <a:noFill/>
                </a:ln>
                <a:solidFill>
                  <a:schemeClr val="tx1"/>
                </a:solidFill>
                <a:effectLst/>
                <a:latin typeface="Avenir Next LT Pro Demi" panose="020B0704020202020204" pitchFamily="34" charset="0"/>
                <a:ea typeface="Avenir Next LT Pro Demi" panose="020B0704020202020204" pitchFamily="34" charset="0"/>
                <a:cs typeface="Times New Roman" panose="02020603050405020304" pitchFamily="18" charset="0"/>
              </a:defRPr>
            </a:lvl1pPr>
          </a:lstStyle>
          <a:p>
            <a:pPr marL="342900" lvl="0" indent="-571500" eaLnBrk="0" fontAlgn="base" hangingPunct="0">
              <a:lnSpc>
                <a:spcPct val="100000"/>
              </a:lnSpc>
              <a:spcBef>
                <a:spcPct val="0"/>
              </a:spcBef>
              <a:spcAft>
                <a:spcPct val="0"/>
              </a:spcAft>
            </a:pPr>
            <a:r>
              <a:rPr lang="fr-FR" dirty="0"/>
              <a:t>Titre d’un chapitre</a:t>
            </a:r>
            <a:endParaRPr lang="fr-CH" dirty="0"/>
          </a:p>
        </p:txBody>
      </p:sp>
      <p:sp>
        <p:nvSpPr>
          <p:cNvPr id="2" name="Rectangle : coins arrondis 1">
            <a:extLst>
              <a:ext uri="{FF2B5EF4-FFF2-40B4-BE49-F238E27FC236}">
                <a16:creationId xmlns:a16="http://schemas.microsoft.com/office/drawing/2014/main" id="{1854C36F-8C17-6F2F-1CB9-73C346B236F8}"/>
              </a:ext>
            </a:extLst>
          </p:cNvPr>
          <p:cNvSpPr/>
          <p:nvPr userDrawn="1"/>
        </p:nvSpPr>
        <p:spPr>
          <a:xfrm>
            <a:off x="-1600930" y="-566145"/>
            <a:ext cx="2219325" cy="2628900"/>
          </a:xfrm>
          <a:prstGeom prst="roundRect">
            <a:avLst>
              <a:gd name="adj" fmla="val 8483"/>
            </a:avLst>
          </a:prstGeom>
          <a:noFill/>
          <a:ln w="38100">
            <a:solidFill>
              <a:schemeClr val="tx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CH"/>
          </a:p>
        </p:txBody>
      </p:sp>
      <p:sp>
        <p:nvSpPr>
          <p:cNvPr id="7" name="Rectangle : coins arrondis 6">
            <a:extLst>
              <a:ext uri="{FF2B5EF4-FFF2-40B4-BE49-F238E27FC236}">
                <a16:creationId xmlns:a16="http://schemas.microsoft.com/office/drawing/2014/main" id="{C82A12DF-734B-B651-0F45-45D12F31F4CD}"/>
              </a:ext>
            </a:extLst>
          </p:cNvPr>
          <p:cNvSpPr/>
          <p:nvPr userDrawn="1"/>
        </p:nvSpPr>
        <p:spPr>
          <a:xfrm>
            <a:off x="11092611" y="6378025"/>
            <a:ext cx="2219325" cy="2628900"/>
          </a:xfrm>
          <a:prstGeom prst="roundRect">
            <a:avLst>
              <a:gd name="adj" fmla="val 8483"/>
            </a:avLst>
          </a:prstGeom>
          <a:noFill/>
          <a:ln w="38100">
            <a:solidFill>
              <a:schemeClr val="tx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CH"/>
          </a:p>
        </p:txBody>
      </p:sp>
      <p:sp>
        <p:nvSpPr>
          <p:cNvPr id="12" name="Rectangle 11">
            <a:extLst>
              <a:ext uri="{FF2B5EF4-FFF2-40B4-BE49-F238E27FC236}">
                <a16:creationId xmlns:a16="http://schemas.microsoft.com/office/drawing/2014/main" id="{1A6D08AD-7538-28AA-528E-41A22A399FEF}"/>
              </a:ext>
            </a:extLst>
          </p:cNvPr>
          <p:cNvSpPr/>
          <p:nvPr userDrawn="1"/>
        </p:nvSpPr>
        <p:spPr>
          <a:xfrm>
            <a:off x="984364" y="4923721"/>
            <a:ext cx="1440000" cy="108000"/>
          </a:xfrm>
          <a:prstGeom prst="rect">
            <a:avLst/>
          </a:prstGeom>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fr-CH"/>
          </a:p>
        </p:txBody>
      </p:sp>
      <p:pic>
        <p:nvPicPr>
          <p:cNvPr id="19" name="Image 18">
            <a:extLst>
              <a:ext uri="{FF2B5EF4-FFF2-40B4-BE49-F238E27FC236}">
                <a16:creationId xmlns:a16="http://schemas.microsoft.com/office/drawing/2014/main" id="{39B69B68-6F32-60C5-64AB-6C0FDC03FD8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7568" y="6329695"/>
            <a:ext cx="990383" cy="295009"/>
          </a:xfrm>
          <a:prstGeom prst="rect">
            <a:avLst/>
          </a:prstGeom>
        </p:spPr>
      </p:pic>
      <p:sp>
        <p:nvSpPr>
          <p:cNvPr id="8" name="ZoneTexte 7">
            <a:extLst>
              <a:ext uri="{FF2B5EF4-FFF2-40B4-BE49-F238E27FC236}">
                <a16:creationId xmlns:a16="http://schemas.microsoft.com/office/drawing/2014/main" id="{2BEF00E1-D25F-7E30-6E2A-4C4BCA01DECA}"/>
              </a:ext>
            </a:extLst>
          </p:cNvPr>
          <p:cNvSpPr txBox="1"/>
          <p:nvPr userDrawn="1"/>
        </p:nvSpPr>
        <p:spPr>
          <a:xfrm>
            <a:off x="11116019" y="6493472"/>
            <a:ext cx="1075981" cy="276999"/>
          </a:xfrm>
          <a:prstGeom prst="rect">
            <a:avLst/>
          </a:prstGeom>
          <a:noFill/>
        </p:spPr>
        <p:txBody>
          <a:bodyPr wrap="square" rtlCol="0">
            <a:spAutoFit/>
          </a:bodyPr>
          <a:lstStyle/>
          <a:p>
            <a:pPr algn="ctr"/>
            <a:fld id="{2E865E3F-FAED-4BB7-98D8-9A817E1CD06A}" type="slidenum">
              <a:rPr lang="fr-CH" sz="1200" smtClean="0">
                <a:latin typeface="Avenir Next LT Pro" panose="020B0504020202020204" pitchFamily="34" charset="0"/>
              </a:rPr>
              <a:pPr algn="ctr"/>
              <a:t>‹N°›</a:t>
            </a:fld>
            <a:endParaRPr lang="fr-CH" sz="1200" dirty="0">
              <a:latin typeface="Avenir Next LT Pro" panose="020B0504020202020204" pitchFamily="34" charset="0"/>
            </a:endParaRPr>
          </a:p>
        </p:txBody>
      </p:sp>
    </p:spTree>
    <p:extLst>
      <p:ext uri="{BB962C8B-B14F-4D97-AF65-F5344CB8AC3E}">
        <p14:creationId xmlns:p14="http://schemas.microsoft.com/office/powerpoint/2010/main" val="2311669377"/>
      </p:ext>
    </p:extLst>
  </p:cSld>
  <p:clrMapOvr>
    <a:overrideClrMapping bg1="dk1" tx1="lt1" bg2="dk2" tx2="lt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apositive de section avec image - Clair">
    <p:bg>
      <p:bgRef idx="1001">
        <a:schemeClr val="bg1"/>
      </p:bgRef>
    </p:bg>
    <p:spTree>
      <p:nvGrpSpPr>
        <p:cNvPr id="1" name=""/>
        <p:cNvGrpSpPr/>
        <p:nvPr/>
      </p:nvGrpSpPr>
      <p:grpSpPr>
        <a:xfrm>
          <a:off x="0" y="0"/>
          <a:ext cx="0" cy="0"/>
          <a:chOff x="0" y="0"/>
          <a:chExt cx="0" cy="0"/>
        </a:xfrm>
      </p:grpSpPr>
      <p:pic>
        <p:nvPicPr>
          <p:cNvPr id="11" name="Image 10" descr="Une image contenant Graphique, Police, graphisme, logo&#10;&#10;Le contenu généré par l’IA peut être incorrect.">
            <a:extLst>
              <a:ext uri="{FF2B5EF4-FFF2-40B4-BE49-F238E27FC236}">
                <a16:creationId xmlns:a16="http://schemas.microsoft.com/office/drawing/2014/main" id="{69E82D65-9DD7-204C-8178-6C6CFA9F3E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7568" y="6329695"/>
            <a:ext cx="990388" cy="295009"/>
          </a:xfrm>
          <a:prstGeom prst="rect">
            <a:avLst/>
          </a:prstGeom>
        </p:spPr>
      </p:pic>
      <p:sp>
        <p:nvSpPr>
          <p:cNvPr id="2" name="ZoneTexte 1">
            <a:extLst>
              <a:ext uri="{FF2B5EF4-FFF2-40B4-BE49-F238E27FC236}">
                <a16:creationId xmlns:a16="http://schemas.microsoft.com/office/drawing/2014/main" id="{CF05A9EE-4370-FCB2-3B82-FC89D7B520AD}"/>
              </a:ext>
            </a:extLst>
          </p:cNvPr>
          <p:cNvSpPr txBox="1"/>
          <p:nvPr userDrawn="1"/>
        </p:nvSpPr>
        <p:spPr>
          <a:xfrm>
            <a:off x="11116019" y="6493472"/>
            <a:ext cx="1075981" cy="276999"/>
          </a:xfrm>
          <a:prstGeom prst="rect">
            <a:avLst/>
          </a:prstGeom>
          <a:noFill/>
        </p:spPr>
        <p:txBody>
          <a:bodyPr wrap="square" rtlCol="0">
            <a:spAutoFit/>
          </a:bodyPr>
          <a:lstStyle/>
          <a:p>
            <a:pPr algn="ctr"/>
            <a:fld id="{2E865E3F-FAED-4BB7-98D8-9A817E1CD06A}" type="slidenum">
              <a:rPr lang="fr-CH" sz="1200" smtClean="0">
                <a:latin typeface="Avenir Next LT Pro" panose="020B0504020202020204" pitchFamily="34" charset="0"/>
              </a:rPr>
              <a:pPr algn="ctr"/>
              <a:t>‹N°›</a:t>
            </a:fld>
            <a:endParaRPr lang="fr-CH" sz="1200" dirty="0">
              <a:latin typeface="Avenir Next LT Pro" panose="020B0504020202020204" pitchFamily="34" charset="0"/>
            </a:endParaRPr>
          </a:p>
        </p:txBody>
      </p:sp>
      <p:sp>
        <p:nvSpPr>
          <p:cNvPr id="8" name="Rectangle 7">
            <a:extLst>
              <a:ext uri="{FF2B5EF4-FFF2-40B4-BE49-F238E27FC236}">
                <a16:creationId xmlns:a16="http://schemas.microsoft.com/office/drawing/2014/main" id="{E19CA30B-7B64-3725-A260-CC77CFCE4C8E}"/>
              </a:ext>
            </a:extLst>
          </p:cNvPr>
          <p:cNvSpPr/>
          <p:nvPr userDrawn="1"/>
        </p:nvSpPr>
        <p:spPr>
          <a:xfrm>
            <a:off x="1010740" y="4435401"/>
            <a:ext cx="826851" cy="57469"/>
          </a:xfrm>
          <a:prstGeom prst="rect">
            <a:avLst/>
          </a:prstGeom>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fr-CH"/>
          </a:p>
        </p:txBody>
      </p:sp>
      <p:sp>
        <p:nvSpPr>
          <p:cNvPr id="9" name="Espace réservé pour une image  3">
            <a:extLst>
              <a:ext uri="{FF2B5EF4-FFF2-40B4-BE49-F238E27FC236}">
                <a16:creationId xmlns:a16="http://schemas.microsoft.com/office/drawing/2014/main" id="{755A4BC8-8491-9447-EA2A-09622C10DC7D}"/>
              </a:ext>
            </a:extLst>
          </p:cNvPr>
          <p:cNvSpPr>
            <a:spLocks noGrp="1"/>
          </p:cNvSpPr>
          <p:nvPr>
            <p:ph type="pic" sz="quarter" idx="11"/>
          </p:nvPr>
        </p:nvSpPr>
        <p:spPr>
          <a:xfrm>
            <a:off x="5376852" y="1630972"/>
            <a:ext cx="6338898" cy="4453916"/>
          </a:xfrm>
        </p:spPr>
        <p:txBody>
          <a:bodyPr>
            <a:normAutofit/>
          </a:bodyPr>
          <a:lstStyle>
            <a:lvl1pPr marL="0" indent="0">
              <a:buNone/>
              <a:defRPr sz="2400"/>
            </a:lvl1pPr>
          </a:lstStyle>
          <a:p>
            <a:r>
              <a:rPr lang="fr-FR"/>
              <a:t>Cliquez sur l'icône pour ajouter une image</a:t>
            </a:r>
            <a:endParaRPr lang="fr-CH" dirty="0"/>
          </a:p>
        </p:txBody>
      </p:sp>
      <p:sp>
        <p:nvSpPr>
          <p:cNvPr id="10" name="Titre 1">
            <a:extLst>
              <a:ext uri="{FF2B5EF4-FFF2-40B4-BE49-F238E27FC236}">
                <a16:creationId xmlns:a16="http://schemas.microsoft.com/office/drawing/2014/main" id="{B95DA06B-4274-9FEA-EAD6-26F8CB7D16B0}"/>
              </a:ext>
            </a:extLst>
          </p:cNvPr>
          <p:cNvSpPr>
            <a:spLocks noGrp="1"/>
          </p:cNvSpPr>
          <p:nvPr>
            <p:ph type="title" hasCustomPrompt="1"/>
          </p:nvPr>
        </p:nvSpPr>
        <p:spPr>
          <a:xfrm>
            <a:off x="914399" y="3857930"/>
            <a:ext cx="4269907" cy="736166"/>
          </a:xfrm>
        </p:spPr>
        <p:txBody>
          <a:bodyPr>
            <a:normAutofit/>
          </a:bodyPr>
          <a:lstStyle>
            <a:lvl1pPr algn="l">
              <a:defRPr sz="2000">
                <a:solidFill>
                  <a:srgbClr val="0065A5"/>
                </a:solidFill>
              </a:defRPr>
            </a:lvl1pPr>
          </a:lstStyle>
          <a:p>
            <a:r>
              <a:rPr lang="fr-FR" dirty="0"/>
              <a:t>Titre d’un chapitre</a:t>
            </a:r>
            <a:endParaRPr lang="fr-CH" dirty="0"/>
          </a:p>
        </p:txBody>
      </p:sp>
    </p:spTree>
    <p:extLst>
      <p:ext uri="{BB962C8B-B14F-4D97-AF65-F5344CB8AC3E}">
        <p14:creationId xmlns:p14="http://schemas.microsoft.com/office/powerpoint/2010/main" val="559527202"/>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eux contenus">
    <p:spTree>
      <p:nvGrpSpPr>
        <p:cNvPr id="1" name=""/>
        <p:cNvGrpSpPr/>
        <p:nvPr/>
      </p:nvGrpSpPr>
      <p:grpSpPr>
        <a:xfrm>
          <a:off x="0" y="0"/>
          <a:ext cx="0" cy="0"/>
          <a:chOff x="0" y="0"/>
          <a:chExt cx="0" cy="0"/>
        </a:xfrm>
      </p:grpSpPr>
      <p:sp>
        <p:nvSpPr>
          <p:cNvPr id="6" name="Espace réservé du contenu 2">
            <a:extLst>
              <a:ext uri="{FF2B5EF4-FFF2-40B4-BE49-F238E27FC236}">
                <a16:creationId xmlns:a16="http://schemas.microsoft.com/office/drawing/2014/main" id="{E5B307F7-0024-A50E-98C2-B694B17CD364}"/>
              </a:ext>
            </a:extLst>
          </p:cNvPr>
          <p:cNvSpPr>
            <a:spLocks noGrp="1"/>
          </p:cNvSpPr>
          <p:nvPr>
            <p:ph idx="14"/>
          </p:nvPr>
        </p:nvSpPr>
        <p:spPr>
          <a:xfrm>
            <a:off x="914400" y="1494366"/>
            <a:ext cx="5318388" cy="4508830"/>
          </a:xfrm>
          <a:prstGeom prst="rect">
            <a:avLst/>
          </a:prstGeom>
        </p:spPr>
        <p:txBody>
          <a:bodyPr/>
          <a:lstStyle>
            <a:lvl1pPr marL="0" indent="0">
              <a:buNone/>
              <a:defRPr sz="2400" spc="110" baseline="0">
                <a:solidFill>
                  <a:schemeClr val="accent4"/>
                </a:solidFill>
                <a:latin typeface="Avenir Next LT Pro" panose="020B0504020202020204" pitchFamily="34" charset="0"/>
              </a:defRPr>
            </a:lvl1pPr>
            <a:lvl2pPr>
              <a:defRPr sz="2000" spc="110" baseline="0">
                <a:solidFill>
                  <a:srgbClr val="0065A5"/>
                </a:solidFill>
                <a:latin typeface="Avenir Next LT Pro" panose="020B0504020202020204" pitchFamily="34" charset="0"/>
              </a:defRPr>
            </a:lvl2pPr>
            <a:lvl3pPr>
              <a:defRPr sz="1800" spc="110" baseline="0">
                <a:solidFill>
                  <a:schemeClr val="tx1">
                    <a:lumMod val="75000"/>
                    <a:lumOff val="25000"/>
                  </a:schemeClr>
                </a:solidFill>
                <a:latin typeface="Avenir Next LT Pro" panose="020B0504020202020204" pitchFamily="34" charset="0"/>
              </a:defRPr>
            </a:lvl3pPr>
            <a:lvl4pPr>
              <a:defRPr sz="1600" spc="110" baseline="0">
                <a:solidFill>
                  <a:srgbClr val="0065A5"/>
                </a:solidFill>
                <a:latin typeface="Avenir Next LT Pro" panose="020B0504020202020204" pitchFamily="34" charset="0"/>
              </a:defRPr>
            </a:lvl4pPr>
            <a:lvl5pPr>
              <a:defRPr sz="1600" spc="110" baseline="0">
                <a:solidFill>
                  <a:schemeClr val="tx1">
                    <a:lumMod val="75000"/>
                    <a:lumOff val="25000"/>
                  </a:schemeClr>
                </a:solidFill>
                <a:latin typeface="Avenir Next LT Pro" panose="020B0504020202020204" pitchFamily="34" charset="0"/>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dirty="0"/>
          </a:p>
        </p:txBody>
      </p:sp>
      <p:sp>
        <p:nvSpPr>
          <p:cNvPr id="10" name="Espace réservé du contenu 2">
            <a:extLst>
              <a:ext uri="{FF2B5EF4-FFF2-40B4-BE49-F238E27FC236}">
                <a16:creationId xmlns:a16="http://schemas.microsoft.com/office/drawing/2014/main" id="{5C15A53A-4DC8-F226-05FB-05808C5A9010}"/>
              </a:ext>
            </a:extLst>
          </p:cNvPr>
          <p:cNvSpPr>
            <a:spLocks noGrp="1"/>
          </p:cNvSpPr>
          <p:nvPr>
            <p:ph idx="15"/>
          </p:nvPr>
        </p:nvSpPr>
        <p:spPr>
          <a:xfrm>
            <a:off x="6397362" y="1494366"/>
            <a:ext cx="5318388" cy="4508830"/>
          </a:xfrm>
          <a:prstGeom prst="rect">
            <a:avLst/>
          </a:prstGeom>
        </p:spPr>
        <p:txBody>
          <a:bodyPr/>
          <a:lstStyle>
            <a:lvl1pPr marL="0" indent="0">
              <a:buNone/>
              <a:defRPr sz="2400" spc="110" baseline="0">
                <a:solidFill>
                  <a:schemeClr val="accent4"/>
                </a:solidFill>
                <a:latin typeface="Avenir Next LT Pro" panose="020B0504020202020204" pitchFamily="34" charset="0"/>
              </a:defRPr>
            </a:lvl1pPr>
            <a:lvl2pPr>
              <a:defRPr sz="2000" spc="110" baseline="0">
                <a:solidFill>
                  <a:srgbClr val="0065A5"/>
                </a:solidFill>
                <a:latin typeface="Avenir Next LT Pro" panose="020B0504020202020204" pitchFamily="34" charset="0"/>
              </a:defRPr>
            </a:lvl2pPr>
            <a:lvl3pPr>
              <a:defRPr sz="1800" spc="110" baseline="0">
                <a:solidFill>
                  <a:schemeClr val="tx1">
                    <a:lumMod val="75000"/>
                    <a:lumOff val="25000"/>
                  </a:schemeClr>
                </a:solidFill>
                <a:latin typeface="Avenir Next LT Pro" panose="020B0504020202020204" pitchFamily="34" charset="0"/>
              </a:defRPr>
            </a:lvl3pPr>
            <a:lvl4pPr>
              <a:defRPr sz="1600" spc="110" baseline="0">
                <a:solidFill>
                  <a:srgbClr val="0065A5"/>
                </a:solidFill>
                <a:latin typeface="Avenir Next LT Pro" panose="020B0504020202020204" pitchFamily="34" charset="0"/>
              </a:defRPr>
            </a:lvl4pPr>
            <a:lvl5pPr>
              <a:defRPr sz="1600" spc="110" baseline="0">
                <a:solidFill>
                  <a:schemeClr val="tx1">
                    <a:lumMod val="75000"/>
                    <a:lumOff val="25000"/>
                  </a:schemeClr>
                </a:solidFill>
                <a:latin typeface="Avenir Next LT Pro" panose="020B0504020202020204" pitchFamily="34" charset="0"/>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dirty="0"/>
          </a:p>
        </p:txBody>
      </p:sp>
      <p:sp>
        <p:nvSpPr>
          <p:cNvPr id="8" name="Titre 1">
            <a:extLst>
              <a:ext uri="{FF2B5EF4-FFF2-40B4-BE49-F238E27FC236}">
                <a16:creationId xmlns:a16="http://schemas.microsoft.com/office/drawing/2014/main" id="{301A63E9-5177-690A-AA25-D9B843FE0BCF}"/>
              </a:ext>
            </a:extLst>
          </p:cNvPr>
          <p:cNvSpPr>
            <a:spLocks noGrp="1"/>
          </p:cNvSpPr>
          <p:nvPr>
            <p:ph type="title" hasCustomPrompt="1"/>
          </p:nvPr>
        </p:nvSpPr>
        <p:spPr>
          <a:xfrm>
            <a:off x="914400" y="373097"/>
            <a:ext cx="10801350" cy="603179"/>
          </a:xfrm>
          <a:prstGeom prst="rect">
            <a:avLst/>
          </a:prstGeom>
        </p:spPr>
        <p:txBody>
          <a:bodyPr>
            <a:normAutofit/>
          </a:bodyPr>
          <a:lstStyle>
            <a:lvl1pPr>
              <a:defRPr sz="3600">
                <a:solidFill>
                  <a:srgbClr val="0065A5"/>
                </a:solidFill>
                <a:latin typeface="Avenir Next LT Pro Demi" panose="020B0704020202020204" pitchFamily="34" charset="0"/>
              </a:defRPr>
            </a:lvl1pPr>
          </a:lstStyle>
          <a:p>
            <a:r>
              <a:rPr lang="fr-FR" dirty="0"/>
              <a:t>Titre diapositive</a:t>
            </a:r>
            <a:endParaRPr lang="fr-CH" dirty="0"/>
          </a:p>
        </p:txBody>
      </p:sp>
      <p:pic>
        <p:nvPicPr>
          <p:cNvPr id="11" name="Image 10" descr="Une image contenant Graphique, Police, graphisme, logo&#10;&#10;Le contenu généré par l’IA peut être incorrect.">
            <a:extLst>
              <a:ext uri="{FF2B5EF4-FFF2-40B4-BE49-F238E27FC236}">
                <a16:creationId xmlns:a16="http://schemas.microsoft.com/office/drawing/2014/main" id="{0DE621AD-094B-B7D9-1021-2CC8C7A15CA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7568" y="6329695"/>
            <a:ext cx="990388" cy="295009"/>
          </a:xfrm>
          <a:prstGeom prst="rect">
            <a:avLst/>
          </a:prstGeom>
        </p:spPr>
      </p:pic>
      <p:sp>
        <p:nvSpPr>
          <p:cNvPr id="2" name="ZoneTexte 1">
            <a:extLst>
              <a:ext uri="{FF2B5EF4-FFF2-40B4-BE49-F238E27FC236}">
                <a16:creationId xmlns:a16="http://schemas.microsoft.com/office/drawing/2014/main" id="{744B6362-8D1F-869A-BAA9-636AF1C71C10}"/>
              </a:ext>
            </a:extLst>
          </p:cNvPr>
          <p:cNvSpPr txBox="1"/>
          <p:nvPr userDrawn="1"/>
        </p:nvSpPr>
        <p:spPr>
          <a:xfrm>
            <a:off x="11116019" y="6493472"/>
            <a:ext cx="1075981" cy="276999"/>
          </a:xfrm>
          <a:prstGeom prst="rect">
            <a:avLst/>
          </a:prstGeom>
          <a:noFill/>
        </p:spPr>
        <p:txBody>
          <a:bodyPr wrap="square" rtlCol="0">
            <a:spAutoFit/>
          </a:bodyPr>
          <a:lstStyle/>
          <a:p>
            <a:pPr algn="ctr"/>
            <a:fld id="{2E865E3F-FAED-4BB7-98D8-9A817E1CD06A}" type="slidenum">
              <a:rPr lang="fr-CH" sz="1200" smtClean="0">
                <a:latin typeface="Avenir Next LT Pro" panose="020B0504020202020204" pitchFamily="34" charset="0"/>
              </a:rPr>
              <a:pPr algn="ctr"/>
              <a:t>‹N°›</a:t>
            </a:fld>
            <a:endParaRPr lang="fr-CH" sz="1200" dirty="0">
              <a:latin typeface="Avenir Next LT Pro" panose="020B0504020202020204" pitchFamily="34" charset="0"/>
            </a:endParaRPr>
          </a:p>
        </p:txBody>
      </p:sp>
      <p:sp>
        <p:nvSpPr>
          <p:cNvPr id="5" name="Rectangle 4">
            <a:extLst>
              <a:ext uri="{FF2B5EF4-FFF2-40B4-BE49-F238E27FC236}">
                <a16:creationId xmlns:a16="http://schemas.microsoft.com/office/drawing/2014/main" id="{FF129A4C-33EE-A8F0-C520-94F7E83F18BA}"/>
              </a:ext>
            </a:extLst>
          </p:cNvPr>
          <p:cNvSpPr/>
          <p:nvPr userDrawn="1"/>
        </p:nvSpPr>
        <p:spPr>
          <a:xfrm>
            <a:off x="992195" y="991300"/>
            <a:ext cx="1440000" cy="108000"/>
          </a:xfrm>
          <a:prstGeom prst="rect">
            <a:avLst/>
          </a:prstGeom>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fr-CH"/>
          </a:p>
        </p:txBody>
      </p:sp>
    </p:spTree>
    <p:extLst>
      <p:ext uri="{BB962C8B-B14F-4D97-AF65-F5344CB8AC3E}">
        <p14:creationId xmlns:p14="http://schemas.microsoft.com/office/powerpoint/2010/main" val="4892931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 coins arrondis 6">
            <a:extLst>
              <a:ext uri="{FF2B5EF4-FFF2-40B4-BE49-F238E27FC236}">
                <a16:creationId xmlns:a16="http://schemas.microsoft.com/office/drawing/2014/main" id="{11EB1753-7BDA-490E-B3F6-4D679EF3EDCA}"/>
              </a:ext>
            </a:extLst>
          </p:cNvPr>
          <p:cNvSpPr/>
          <p:nvPr/>
        </p:nvSpPr>
        <p:spPr>
          <a:xfrm>
            <a:off x="-1600932" y="-566145"/>
            <a:ext cx="2219325" cy="2628900"/>
          </a:xfrm>
          <a:prstGeom prst="roundRect">
            <a:avLst>
              <a:gd name="adj" fmla="val 8483"/>
            </a:avLst>
          </a:prstGeom>
          <a:no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CH"/>
          </a:p>
        </p:txBody>
      </p:sp>
      <p:sp>
        <p:nvSpPr>
          <p:cNvPr id="17" name="Rectangle : coins arrondis 16">
            <a:extLst>
              <a:ext uri="{FF2B5EF4-FFF2-40B4-BE49-F238E27FC236}">
                <a16:creationId xmlns:a16="http://schemas.microsoft.com/office/drawing/2014/main" id="{62C422CA-C5AD-E8F0-A14F-00D47F851F41}"/>
              </a:ext>
            </a:extLst>
          </p:cNvPr>
          <p:cNvSpPr/>
          <p:nvPr/>
        </p:nvSpPr>
        <p:spPr>
          <a:xfrm>
            <a:off x="11092611" y="6378027"/>
            <a:ext cx="2219325" cy="2628900"/>
          </a:xfrm>
          <a:prstGeom prst="roundRect">
            <a:avLst>
              <a:gd name="adj" fmla="val 8483"/>
            </a:avLst>
          </a:prstGeom>
          <a:no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CH"/>
          </a:p>
        </p:txBody>
      </p:sp>
      <p:sp>
        <p:nvSpPr>
          <p:cNvPr id="2" name="Espace réservé du titre 1">
            <a:extLst>
              <a:ext uri="{FF2B5EF4-FFF2-40B4-BE49-F238E27FC236}">
                <a16:creationId xmlns:a16="http://schemas.microsoft.com/office/drawing/2014/main" id="{5753553B-E75A-77F3-9D85-1637F816570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dirty="0"/>
              <a:t>Modifiez le style du titre</a:t>
            </a:r>
            <a:endParaRPr lang="fr-CH" dirty="0"/>
          </a:p>
        </p:txBody>
      </p:sp>
      <p:sp>
        <p:nvSpPr>
          <p:cNvPr id="4" name="Espace réservé de la date 3">
            <a:extLst>
              <a:ext uri="{FF2B5EF4-FFF2-40B4-BE49-F238E27FC236}">
                <a16:creationId xmlns:a16="http://schemas.microsoft.com/office/drawing/2014/main" id="{6AF8D5E6-3DE6-5129-3CDA-5A394491501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latin typeface="Avenir Next LT Pro" panose="020B0504020202020204" pitchFamily="34" charset="0"/>
              </a:defRPr>
            </a:lvl1pPr>
          </a:lstStyle>
          <a:p>
            <a:fld id="{6E3771F9-0F43-49D4-AD1A-57A9FE47BB98}" type="datetimeFigureOut">
              <a:rPr lang="fr-CH" smtClean="0"/>
              <a:pPr/>
              <a:t>11.12.2025</a:t>
            </a:fld>
            <a:endParaRPr lang="fr-CH" dirty="0"/>
          </a:p>
        </p:txBody>
      </p:sp>
      <p:sp>
        <p:nvSpPr>
          <p:cNvPr id="5" name="Espace réservé du pied de page 4">
            <a:extLst>
              <a:ext uri="{FF2B5EF4-FFF2-40B4-BE49-F238E27FC236}">
                <a16:creationId xmlns:a16="http://schemas.microsoft.com/office/drawing/2014/main" id="{9290B3A1-5D75-8426-925A-7B4329D9AF1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latin typeface="Avenir Next LT Pro" panose="020B0504020202020204" pitchFamily="34" charset="0"/>
              </a:defRPr>
            </a:lvl1pPr>
          </a:lstStyle>
          <a:p>
            <a:endParaRPr lang="fr-CH" dirty="0"/>
          </a:p>
        </p:txBody>
      </p:sp>
      <p:sp>
        <p:nvSpPr>
          <p:cNvPr id="6" name="Espace réservé du numéro de diapositive 5">
            <a:extLst>
              <a:ext uri="{FF2B5EF4-FFF2-40B4-BE49-F238E27FC236}">
                <a16:creationId xmlns:a16="http://schemas.microsoft.com/office/drawing/2014/main" id="{B341AC10-A274-F3D1-01D7-210F199984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latin typeface="Avenir Next LT Pro" panose="020B0504020202020204" pitchFamily="34" charset="0"/>
              </a:defRPr>
            </a:lvl1pPr>
          </a:lstStyle>
          <a:p>
            <a:fld id="{9F50875A-8A2B-42E4-B032-82AB7AE0EF96}" type="slidenum">
              <a:rPr lang="fr-CH" smtClean="0"/>
              <a:pPr/>
              <a:t>‹N°›</a:t>
            </a:fld>
            <a:endParaRPr lang="fr-CH" dirty="0"/>
          </a:p>
        </p:txBody>
      </p:sp>
      <p:sp>
        <p:nvSpPr>
          <p:cNvPr id="10" name="Espace réservé du texte 9">
            <a:extLst>
              <a:ext uri="{FF2B5EF4-FFF2-40B4-BE49-F238E27FC236}">
                <a16:creationId xmlns:a16="http://schemas.microsoft.com/office/drawing/2014/main" id="{82CBBE46-9E7B-DB88-E852-0C196EAE36F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CH" dirty="0"/>
          </a:p>
        </p:txBody>
      </p:sp>
    </p:spTree>
    <p:extLst>
      <p:ext uri="{BB962C8B-B14F-4D97-AF65-F5344CB8AC3E}">
        <p14:creationId xmlns:p14="http://schemas.microsoft.com/office/powerpoint/2010/main" val="731365381"/>
      </p:ext>
    </p:extLst>
  </p:cSld>
  <p:clrMap bg1="lt1" tx1="dk1" bg2="lt2" tx2="dk2" accent1="accent1" accent2="accent2" accent3="accent3" accent4="accent4" accent5="accent5" accent6="accent6" hlink="hlink" folHlink="folHlink"/>
  <p:sldLayoutIdLst>
    <p:sldLayoutId id="2147483677" r:id="rId1"/>
    <p:sldLayoutId id="2147483668" r:id="rId2"/>
    <p:sldLayoutId id="2147483667" r:id="rId3"/>
    <p:sldLayoutId id="2147483669" r:id="rId4"/>
    <p:sldLayoutId id="2147483670" r:id="rId5"/>
    <p:sldLayoutId id="2147483678" r:id="rId6"/>
    <p:sldLayoutId id="2147483672" r:id="rId7"/>
    <p:sldLayoutId id="2147483671" r:id="rId8"/>
    <p:sldLayoutId id="2147483673" r:id="rId9"/>
    <p:sldLayoutId id="2147483674" r:id="rId10"/>
    <p:sldLayoutId id="2147483675" r:id="rId11"/>
    <p:sldLayoutId id="2147483676" r:id="rId12"/>
  </p:sldLayoutIdLst>
  <p:txStyles>
    <p:titleStyle>
      <a:lvl1pPr algn="l" defTabSz="914400" rtl="0" eaLnBrk="1" latinLnBrk="0" hangingPunct="1">
        <a:lnSpc>
          <a:spcPct val="90000"/>
        </a:lnSpc>
        <a:spcBef>
          <a:spcPct val="0"/>
        </a:spcBef>
        <a:buNone/>
        <a:defRPr sz="4400" kern="1200">
          <a:solidFill>
            <a:schemeClr val="tx1"/>
          </a:solidFill>
          <a:latin typeface="Avenir Next LT Pro Demi" panose="020B07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Next LT Pro" panose="020B05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Next LT Pro" panose="020B05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Next LT Pro" panose="020B05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Next LT Pro" panose="020B05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Next LT Pro" panose="020B05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1.xml"/><Relationship Id="rId5" Type="http://schemas.openxmlformats.org/officeDocument/2006/relationships/image" Target="../media/image4.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24.jpe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9.xml"/><Relationship Id="rId4" Type="http://schemas.openxmlformats.org/officeDocument/2006/relationships/image" Target="../media/image26.png"/></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e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4.xml"/><Relationship Id="rId1" Type="http://schemas.openxmlformats.org/officeDocument/2006/relationships/slideLayout" Target="../slideLayouts/slideLayout5.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5.xml"/><Relationship Id="rId4" Type="http://schemas.openxmlformats.org/officeDocument/2006/relationships/image" Target="../media/image49.sv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184011A-DD95-5280-0964-63EB848EB303}"/>
              </a:ext>
            </a:extLst>
          </p:cNvPr>
          <p:cNvSpPr>
            <a:spLocks noGrp="1"/>
          </p:cNvSpPr>
          <p:nvPr>
            <p:ph type="title"/>
          </p:nvPr>
        </p:nvSpPr>
        <p:spPr/>
        <p:txBody>
          <a:bodyPr>
            <a:normAutofit fontScale="90000"/>
          </a:bodyPr>
          <a:lstStyle/>
          <a:p>
            <a:r>
              <a:rPr lang="fr-FR" dirty="0"/>
              <a:t>Retour d’expériences sur l’utilisation de fluides naturels</a:t>
            </a:r>
            <a:endParaRPr lang="fr-CH" dirty="0"/>
          </a:p>
        </p:txBody>
      </p:sp>
      <p:sp>
        <p:nvSpPr>
          <p:cNvPr id="3" name="Espace réservé du texte 2">
            <a:extLst>
              <a:ext uri="{FF2B5EF4-FFF2-40B4-BE49-F238E27FC236}">
                <a16:creationId xmlns:a16="http://schemas.microsoft.com/office/drawing/2014/main" id="{F9DAD791-9409-C07D-488C-7CF636E2AA18}"/>
              </a:ext>
            </a:extLst>
          </p:cNvPr>
          <p:cNvSpPr>
            <a:spLocks noGrp="1"/>
          </p:cNvSpPr>
          <p:nvPr>
            <p:ph type="body" sz="quarter" idx="4294967295"/>
          </p:nvPr>
        </p:nvSpPr>
        <p:spPr>
          <a:xfrm>
            <a:off x="7949897" y="5698532"/>
            <a:ext cx="3229896" cy="559825"/>
          </a:xfrm>
        </p:spPr>
        <p:txBody>
          <a:bodyPr>
            <a:normAutofit/>
          </a:bodyPr>
          <a:lstStyle/>
          <a:p>
            <a:pPr marL="0" indent="0" algn="r">
              <a:buNone/>
            </a:pPr>
            <a:r>
              <a:rPr lang="fr-CH" sz="1200" dirty="0"/>
              <a:t>11.12.2025</a:t>
            </a:r>
          </a:p>
          <a:p>
            <a:pPr marL="0" indent="0" algn="r">
              <a:buNone/>
            </a:pPr>
            <a:r>
              <a:rPr lang="fr-CH" sz="1200" dirty="0"/>
              <a:t>Pierre-Alain Giroud</a:t>
            </a:r>
          </a:p>
        </p:txBody>
      </p:sp>
      <p:pic>
        <p:nvPicPr>
          <p:cNvPr id="9" name="Image 8">
            <a:extLst>
              <a:ext uri="{FF2B5EF4-FFF2-40B4-BE49-F238E27FC236}">
                <a16:creationId xmlns:a16="http://schemas.microsoft.com/office/drawing/2014/main" id="{1AF0120C-ED96-D5ED-13F7-22740D73848D}"/>
              </a:ext>
            </a:extLst>
          </p:cNvPr>
          <p:cNvPicPr>
            <a:picLocks noChangeAspect="1"/>
          </p:cNvPicPr>
          <p:nvPr/>
        </p:nvPicPr>
        <p:blipFill>
          <a:blip r:embed="rId3" cstate="screen">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rcRect/>
          <a:stretch/>
        </p:blipFill>
        <p:spPr>
          <a:xfrm>
            <a:off x="4826662" y="1512177"/>
            <a:ext cx="6353131" cy="3833646"/>
          </a:xfrm>
          <a:prstGeom prst="rect">
            <a:avLst/>
          </a:prstGeom>
        </p:spPr>
      </p:pic>
      <p:pic>
        <p:nvPicPr>
          <p:cNvPr id="7" name="Image 6" descr="Une image contenant texte, Police, logo, symbole&#10;&#10;Le contenu généré par l’IA peut être incorrect.">
            <a:extLst>
              <a:ext uri="{FF2B5EF4-FFF2-40B4-BE49-F238E27FC236}">
                <a16:creationId xmlns:a16="http://schemas.microsoft.com/office/drawing/2014/main" id="{0759D9C0-A93A-CC92-B8EF-623B65BC5B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3161" y="1772139"/>
            <a:ext cx="2865057" cy="2865057"/>
          </a:xfrm>
          <a:prstGeom prst="rect">
            <a:avLst/>
          </a:prstGeom>
        </p:spPr>
      </p:pic>
    </p:spTree>
    <p:extLst>
      <p:ext uri="{BB962C8B-B14F-4D97-AF65-F5344CB8AC3E}">
        <p14:creationId xmlns:p14="http://schemas.microsoft.com/office/powerpoint/2010/main" val="10768049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56C1B4F4-0D57-92CF-DA90-44386E26F617}"/>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80570EE3-E972-4B18-EC8F-5CFF8F39F3C1}"/>
              </a:ext>
            </a:extLst>
          </p:cNvPr>
          <p:cNvSpPr>
            <a:spLocks noGrp="1"/>
          </p:cNvSpPr>
          <p:nvPr>
            <p:ph type="title"/>
          </p:nvPr>
        </p:nvSpPr>
        <p:spPr/>
        <p:txBody>
          <a:bodyPr/>
          <a:lstStyle/>
          <a:p>
            <a:r>
              <a:rPr lang="fr-CH" dirty="0"/>
              <a:t>Réfrigérants synthétiques ODP &gt; 0 </a:t>
            </a:r>
          </a:p>
        </p:txBody>
      </p:sp>
      <p:graphicFrame>
        <p:nvGraphicFramePr>
          <p:cNvPr id="6" name="Tableau 5">
            <a:extLst>
              <a:ext uri="{FF2B5EF4-FFF2-40B4-BE49-F238E27FC236}">
                <a16:creationId xmlns:a16="http://schemas.microsoft.com/office/drawing/2014/main" id="{ED9A8CBE-B8B0-8C28-B224-3330C53A8B7F}"/>
              </a:ext>
            </a:extLst>
          </p:cNvPr>
          <p:cNvGraphicFramePr>
            <a:graphicFrameLocks noGrp="1"/>
          </p:cNvGraphicFramePr>
          <p:nvPr>
            <p:extLst>
              <p:ext uri="{D42A27DB-BD31-4B8C-83A1-F6EECF244321}">
                <p14:modId xmlns:p14="http://schemas.microsoft.com/office/powerpoint/2010/main" val="209935366"/>
              </p:ext>
            </p:extLst>
          </p:nvPr>
        </p:nvGraphicFramePr>
        <p:xfrm>
          <a:off x="1068781" y="2198142"/>
          <a:ext cx="10278092" cy="1656080"/>
        </p:xfrm>
        <a:graphic>
          <a:graphicData uri="http://schemas.openxmlformats.org/drawingml/2006/table">
            <a:tbl>
              <a:tblPr firstRow="1" bandRow="1">
                <a:tableStyleId>{5C22544A-7EE6-4342-B048-85BDC9FD1C3A}</a:tableStyleId>
              </a:tblPr>
              <a:tblGrid>
                <a:gridCol w="2130888">
                  <a:extLst>
                    <a:ext uri="{9D8B030D-6E8A-4147-A177-3AD203B41FA5}">
                      <a16:colId xmlns:a16="http://schemas.microsoft.com/office/drawing/2014/main" val="3877236910"/>
                    </a:ext>
                  </a:extLst>
                </a:gridCol>
                <a:gridCol w="3224882">
                  <a:extLst>
                    <a:ext uri="{9D8B030D-6E8A-4147-A177-3AD203B41FA5}">
                      <a16:colId xmlns:a16="http://schemas.microsoft.com/office/drawing/2014/main" val="3115553647"/>
                    </a:ext>
                  </a:extLst>
                </a:gridCol>
                <a:gridCol w="2974769">
                  <a:extLst>
                    <a:ext uri="{9D8B030D-6E8A-4147-A177-3AD203B41FA5}">
                      <a16:colId xmlns:a16="http://schemas.microsoft.com/office/drawing/2014/main" val="2216207140"/>
                    </a:ext>
                  </a:extLst>
                </a:gridCol>
                <a:gridCol w="1947553">
                  <a:extLst>
                    <a:ext uri="{9D8B030D-6E8A-4147-A177-3AD203B41FA5}">
                      <a16:colId xmlns:a16="http://schemas.microsoft.com/office/drawing/2014/main" val="451602958"/>
                    </a:ext>
                  </a:extLst>
                </a:gridCol>
              </a:tblGrid>
              <a:tr h="370840">
                <a:tc>
                  <a:txBody>
                    <a:bodyPr/>
                    <a:lstStyle/>
                    <a:p>
                      <a:r>
                        <a:rPr lang="fr-CH" dirty="0"/>
                        <a:t>Catégorie</a:t>
                      </a:r>
                    </a:p>
                  </a:txBody>
                  <a:tcPr/>
                </a:tc>
                <a:tc>
                  <a:txBody>
                    <a:bodyPr/>
                    <a:lstStyle/>
                    <a:p>
                      <a:r>
                        <a:rPr lang="fr-CH" dirty="0"/>
                        <a:t>Nom</a:t>
                      </a:r>
                    </a:p>
                  </a:txBody>
                  <a:tcPr/>
                </a:tc>
                <a:tc>
                  <a:txBody>
                    <a:bodyPr/>
                    <a:lstStyle/>
                    <a:p>
                      <a:r>
                        <a:rPr lang="fr-CH" dirty="0"/>
                        <a:t>Exemple</a:t>
                      </a:r>
                    </a:p>
                  </a:txBody>
                  <a:tcPr/>
                </a:tc>
                <a:tc>
                  <a:txBody>
                    <a:bodyPr/>
                    <a:lstStyle/>
                    <a:p>
                      <a:r>
                        <a:rPr lang="fr-CH" dirty="0"/>
                        <a:t>Statut</a:t>
                      </a:r>
                    </a:p>
                  </a:txBody>
                  <a:tcPr/>
                </a:tc>
                <a:extLst>
                  <a:ext uri="{0D108BD9-81ED-4DB2-BD59-A6C34878D82A}">
                    <a16:rowId xmlns:a16="http://schemas.microsoft.com/office/drawing/2014/main" val="2216360533"/>
                  </a:ext>
                </a:extLst>
              </a:tr>
              <a:tr h="370840">
                <a:tc>
                  <a:txBody>
                    <a:bodyPr/>
                    <a:lstStyle/>
                    <a:p>
                      <a:r>
                        <a:rPr lang="fr-CH" dirty="0"/>
                        <a:t>CFC</a:t>
                      </a:r>
                    </a:p>
                  </a:txBody>
                  <a:tcPr/>
                </a:tc>
                <a:tc>
                  <a:txBody>
                    <a:bodyPr/>
                    <a:lstStyle/>
                    <a:p>
                      <a:r>
                        <a:rPr lang="fr-CH" dirty="0" err="1"/>
                        <a:t>ChloroFluoroCarbon</a:t>
                      </a:r>
                      <a:endParaRPr lang="fr-CH" dirty="0"/>
                    </a:p>
                  </a:txBody>
                  <a:tcPr/>
                </a:tc>
                <a:tc>
                  <a:txBody>
                    <a:bodyPr/>
                    <a:lstStyle/>
                    <a:p>
                      <a:r>
                        <a:rPr lang="fr-CH" dirty="0"/>
                        <a:t>R11 (GWP 4750 - A1)</a:t>
                      </a:r>
                    </a:p>
                    <a:p>
                      <a:r>
                        <a:rPr lang="fr-CH" dirty="0"/>
                        <a:t>R12 (GWP 10900 - A2)</a:t>
                      </a:r>
                    </a:p>
                    <a:p>
                      <a:r>
                        <a:rPr lang="fr-CH" dirty="0"/>
                        <a:t>R502 (GWP 4657 – A1)</a:t>
                      </a:r>
                    </a:p>
                  </a:txBody>
                  <a:tcPr/>
                </a:tc>
                <a:tc>
                  <a:txBody>
                    <a:bodyPr/>
                    <a:lstStyle/>
                    <a:p>
                      <a:r>
                        <a:rPr lang="fr-CH" dirty="0">
                          <a:solidFill>
                            <a:srgbClr val="FF0000"/>
                          </a:solidFill>
                        </a:rPr>
                        <a:t>Interdit</a:t>
                      </a:r>
                    </a:p>
                  </a:txBody>
                  <a:tcPr/>
                </a:tc>
                <a:extLst>
                  <a:ext uri="{0D108BD9-81ED-4DB2-BD59-A6C34878D82A}">
                    <a16:rowId xmlns:a16="http://schemas.microsoft.com/office/drawing/2014/main" val="2034034198"/>
                  </a:ext>
                </a:extLst>
              </a:tr>
              <a:tr h="370840">
                <a:tc>
                  <a:txBody>
                    <a:bodyPr/>
                    <a:lstStyle/>
                    <a:p>
                      <a:r>
                        <a:rPr lang="fr-CH" dirty="0"/>
                        <a:t>HCFC</a:t>
                      </a:r>
                    </a:p>
                  </a:txBody>
                  <a:tcPr/>
                </a:tc>
                <a:tc>
                  <a:txBody>
                    <a:bodyPr/>
                    <a:lstStyle/>
                    <a:p>
                      <a:r>
                        <a:rPr lang="fr-CH" dirty="0" err="1"/>
                        <a:t>HydroChloroFluoroCarbon</a:t>
                      </a:r>
                      <a:endParaRPr lang="fr-CH" dirty="0"/>
                    </a:p>
                  </a:txBody>
                  <a:tcPr/>
                </a:tc>
                <a:tc>
                  <a:txBody>
                    <a:bodyPr/>
                    <a:lstStyle/>
                    <a:p>
                      <a:r>
                        <a:rPr lang="fr-CH" dirty="0"/>
                        <a:t>R22 (GWP 1810 – A1)</a:t>
                      </a:r>
                    </a:p>
                  </a:txBody>
                  <a:tcPr/>
                </a:tc>
                <a:tc>
                  <a:txBody>
                    <a:bodyPr/>
                    <a:lstStyle/>
                    <a:p>
                      <a:r>
                        <a:rPr lang="fr-CH" dirty="0">
                          <a:solidFill>
                            <a:srgbClr val="FF0000"/>
                          </a:solidFill>
                        </a:rPr>
                        <a:t>Interdit</a:t>
                      </a:r>
                    </a:p>
                  </a:txBody>
                  <a:tcPr/>
                </a:tc>
                <a:extLst>
                  <a:ext uri="{0D108BD9-81ED-4DB2-BD59-A6C34878D82A}">
                    <a16:rowId xmlns:a16="http://schemas.microsoft.com/office/drawing/2014/main" val="2133243141"/>
                  </a:ext>
                </a:extLst>
              </a:tr>
            </a:tbl>
          </a:graphicData>
        </a:graphic>
      </p:graphicFrame>
    </p:spTree>
    <p:extLst>
      <p:ext uri="{BB962C8B-B14F-4D97-AF65-F5344CB8AC3E}">
        <p14:creationId xmlns:p14="http://schemas.microsoft.com/office/powerpoint/2010/main" val="24361679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781C7D7B-2D8D-33EC-A6AA-B189A4985E58}"/>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F444FFE8-8EB9-46CE-37E0-56ABBC1284E0}"/>
              </a:ext>
            </a:extLst>
          </p:cNvPr>
          <p:cNvSpPr>
            <a:spLocks noGrp="1"/>
          </p:cNvSpPr>
          <p:nvPr>
            <p:ph type="title"/>
          </p:nvPr>
        </p:nvSpPr>
        <p:spPr/>
        <p:txBody>
          <a:bodyPr>
            <a:normAutofit fontScale="90000"/>
          </a:bodyPr>
          <a:lstStyle/>
          <a:p>
            <a:r>
              <a:rPr lang="fr-CH" dirty="0"/>
              <a:t>Réfrigérants synthétiques  ODP = 0  - Stables dans l’air</a:t>
            </a:r>
          </a:p>
        </p:txBody>
      </p:sp>
      <p:graphicFrame>
        <p:nvGraphicFramePr>
          <p:cNvPr id="6" name="Tableau 5">
            <a:extLst>
              <a:ext uri="{FF2B5EF4-FFF2-40B4-BE49-F238E27FC236}">
                <a16:creationId xmlns:a16="http://schemas.microsoft.com/office/drawing/2014/main" id="{289E63EB-04B6-1585-794F-0ACB3FF1F1E5}"/>
              </a:ext>
            </a:extLst>
          </p:cNvPr>
          <p:cNvGraphicFramePr>
            <a:graphicFrameLocks noGrp="1"/>
          </p:cNvGraphicFramePr>
          <p:nvPr>
            <p:extLst>
              <p:ext uri="{D42A27DB-BD31-4B8C-83A1-F6EECF244321}">
                <p14:modId xmlns:p14="http://schemas.microsoft.com/office/powerpoint/2010/main" val="1346351035"/>
              </p:ext>
            </p:extLst>
          </p:nvPr>
        </p:nvGraphicFramePr>
        <p:xfrm>
          <a:off x="1092531" y="1776568"/>
          <a:ext cx="10278092" cy="3662680"/>
        </p:xfrm>
        <a:graphic>
          <a:graphicData uri="http://schemas.openxmlformats.org/drawingml/2006/table">
            <a:tbl>
              <a:tblPr firstRow="1" bandRow="1">
                <a:tableStyleId>{5C22544A-7EE6-4342-B048-85BDC9FD1C3A}</a:tableStyleId>
              </a:tblPr>
              <a:tblGrid>
                <a:gridCol w="1431594">
                  <a:extLst>
                    <a:ext uri="{9D8B030D-6E8A-4147-A177-3AD203B41FA5}">
                      <a16:colId xmlns:a16="http://schemas.microsoft.com/office/drawing/2014/main" val="3877236910"/>
                    </a:ext>
                  </a:extLst>
                </a:gridCol>
                <a:gridCol w="2391907">
                  <a:extLst>
                    <a:ext uri="{9D8B030D-6E8A-4147-A177-3AD203B41FA5}">
                      <a16:colId xmlns:a16="http://schemas.microsoft.com/office/drawing/2014/main" val="3115553647"/>
                    </a:ext>
                  </a:extLst>
                </a:gridCol>
                <a:gridCol w="1371952">
                  <a:extLst>
                    <a:ext uri="{9D8B030D-6E8A-4147-A177-3AD203B41FA5}">
                      <a16:colId xmlns:a16="http://schemas.microsoft.com/office/drawing/2014/main" val="3171461082"/>
                    </a:ext>
                  </a:extLst>
                </a:gridCol>
                <a:gridCol w="2962893">
                  <a:extLst>
                    <a:ext uri="{9D8B030D-6E8A-4147-A177-3AD203B41FA5}">
                      <a16:colId xmlns:a16="http://schemas.microsoft.com/office/drawing/2014/main" val="2216207140"/>
                    </a:ext>
                  </a:extLst>
                </a:gridCol>
                <a:gridCol w="2119746">
                  <a:extLst>
                    <a:ext uri="{9D8B030D-6E8A-4147-A177-3AD203B41FA5}">
                      <a16:colId xmlns:a16="http://schemas.microsoft.com/office/drawing/2014/main" val="451602958"/>
                    </a:ext>
                  </a:extLst>
                </a:gridCol>
              </a:tblGrid>
              <a:tr h="370840">
                <a:tc>
                  <a:txBody>
                    <a:bodyPr/>
                    <a:lstStyle/>
                    <a:p>
                      <a:r>
                        <a:rPr lang="fr-CH" dirty="0"/>
                        <a:t>Catégorie</a:t>
                      </a:r>
                    </a:p>
                  </a:txBody>
                  <a:tcPr/>
                </a:tc>
                <a:tc>
                  <a:txBody>
                    <a:bodyPr/>
                    <a:lstStyle/>
                    <a:p>
                      <a:r>
                        <a:rPr lang="fr-CH" dirty="0"/>
                        <a:t>Nom</a:t>
                      </a:r>
                    </a:p>
                  </a:txBody>
                  <a:tcPr/>
                </a:tc>
                <a:tc>
                  <a:txBody>
                    <a:bodyPr/>
                    <a:lstStyle/>
                    <a:p>
                      <a:endParaRPr lang="fr-CH" dirty="0"/>
                    </a:p>
                  </a:txBody>
                  <a:tcPr/>
                </a:tc>
                <a:tc>
                  <a:txBody>
                    <a:bodyPr/>
                    <a:lstStyle/>
                    <a:p>
                      <a:r>
                        <a:rPr lang="fr-CH" dirty="0"/>
                        <a:t>Exemple</a:t>
                      </a:r>
                    </a:p>
                  </a:txBody>
                  <a:tcPr/>
                </a:tc>
                <a:tc>
                  <a:txBody>
                    <a:bodyPr/>
                    <a:lstStyle/>
                    <a:p>
                      <a:r>
                        <a:rPr lang="fr-CH" dirty="0"/>
                        <a:t>Statut</a:t>
                      </a:r>
                    </a:p>
                  </a:txBody>
                  <a:tcPr/>
                </a:tc>
                <a:extLst>
                  <a:ext uri="{0D108BD9-81ED-4DB2-BD59-A6C34878D82A}">
                    <a16:rowId xmlns:a16="http://schemas.microsoft.com/office/drawing/2014/main" val="2216360533"/>
                  </a:ext>
                </a:extLst>
              </a:tr>
              <a:tr h="370840">
                <a:tc rowSpan="3">
                  <a:txBody>
                    <a:bodyPr/>
                    <a:lstStyle/>
                    <a:p>
                      <a:r>
                        <a:rPr lang="fr-CH" dirty="0"/>
                        <a:t>HFC / PFC</a:t>
                      </a:r>
                    </a:p>
                  </a:txBody>
                  <a:tcPr/>
                </a:tc>
                <a:tc rowSpan="3">
                  <a:txBody>
                    <a:bodyPr/>
                    <a:lstStyle/>
                    <a:p>
                      <a:r>
                        <a:rPr lang="fr-FR" dirty="0" err="1"/>
                        <a:t>HydroFluoroCarbon</a:t>
                      </a:r>
                      <a:r>
                        <a:rPr lang="fr-FR" dirty="0"/>
                        <a:t> / </a:t>
                      </a:r>
                      <a:r>
                        <a:rPr lang="fr-FR" dirty="0" err="1"/>
                        <a:t>PerFluoroCarbon</a:t>
                      </a:r>
                      <a:endParaRPr lang="fr-CH" dirty="0"/>
                    </a:p>
                  </a:txBody>
                  <a:tcPr/>
                </a:tc>
                <a:tc>
                  <a:txBody>
                    <a:bodyPr/>
                    <a:lstStyle/>
                    <a:p>
                      <a:r>
                        <a:rPr lang="fr-CH" dirty="0"/>
                        <a:t>Fluide pur</a:t>
                      </a:r>
                    </a:p>
                  </a:txBody>
                  <a:tcPr/>
                </a:tc>
                <a:tc>
                  <a:txBody>
                    <a:bodyPr/>
                    <a:lstStyle/>
                    <a:p>
                      <a:r>
                        <a:rPr lang="fr-CH" dirty="0"/>
                        <a:t>R23 (GWP 14800 - A1)</a:t>
                      </a:r>
                    </a:p>
                    <a:p>
                      <a:r>
                        <a:rPr lang="fr-CH" dirty="0"/>
                        <a:t>R32 (GWP 675 - </a:t>
                      </a:r>
                      <a:r>
                        <a:rPr lang="fr-CH" dirty="0">
                          <a:solidFill>
                            <a:srgbClr val="ED8D01"/>
                          </a:solidFill>
                        </a:rPr>
                        <a:t>A2L</a:t>
                      </a:r>
                      <a:r>
                        <a:rPr lang="fr-CH" dirty="0"/>
                        <a:t>)</a:t>
                      </a:r>
                    </a:p>
                    <a:p>
                      <a:r>
                        <a:rPr lang="fr-CH" dirty="0"/>
                        <a:t>R134a (GWP 1430 – A1)</a:t>
                      </a:r>
                    </a:p>
                  </a:txBody>
                  <a:tcPr/>
                </a:tc>
                <a:tc rowSpan="3">
                  <a:txBody>
                    <a:bodyPr/>
                    <a:lstStyle/>
                    <a:p>
                      <a:r>
                        <a:rPr lang="fr-FR" dirty="0">
                          <a:solidFill>
                            <a:srgbClr val="ED8D01"/>
                          </a:solidFill>
                        </a:rPr>
                        <a:t>Autorisé de manière limitée (en termes de durée)</a:t>
                      </a:r>
                      <a:endParaRPr lang="fr-CH" dirty="0">
                        <a:solidFill>
                          <a:srgbClr val="ED8D01"/>
                        </a:solidFill>
                      </a:endParaRPr>
                    </a:p>
                  </a:txBody>
                  <a:tcPr/>
                </a:tc>
                <a:extLst>
                  <a:ext uri="{0D108BD9-81ED-4DB2-BD59-A6C34878D82A}">
                    <a16:rowId xmlns:a16="http://schemas.microsoft.com/office/drawing/2014/main" val="2034034198"/>
                  </a:ext>
                </a:extLst>
              </a:tr>
              <a:tr h="0">
                <a:tc vMerge="1">
                  <a:txBody>
                    <a:bodyPr/>
                    <a:lstStyle/>
                    <a:p>
                      <a:endParaRPr lang="fr-CH" dirty="0"/>
                    </a:p>
                  </a:txBody>
                  <a:tcPr/>
                </a:tc>
                <a:tc vMerge="1">
                  <a:txBody>
                    <a:bodyPr/>
                    <a:lstStyle/>
                    <a:p>
                      <a:endParaRPr lang="fr-CH" dirty="0"/>
                    </a:p>
                  </a:txBody>
                  <a:tcPr/>
                </a:tc>
                <a:tc>
                  <a:txBody>
                    <a:bodyPr/>
                    <a:lstStyle/>
                    <a:p>
                      <a:r>
                        <a:rPr lang="fr-CH" dirty="0"/>
                        <a:t>Mélanges</a:t>
                      </a:r>
                    </a:p>
                  </a:txBody>
                  <a:tcPr/>
                </a:tc>
                <a:tc>
                  <a:txBody>
                    <a:bodyPr/>
                    <a:lstStyle/>
                    <a:p>
                      <a:r>
                        <a:rPr lang="fr-CH" dirty="0"/>
                        <a:t>R404A (GWP 3922 – A1)</a:t>
                      </a:r>
                    </a:p>
                    <a:p>
                      <a:pPr marL="0" marR="0" lvl="0" indent="0" algn="l" defTabSz="914400" rtl="0" eaLnBrk="1" fontAlgn="auto" latinLnBrk="0" hangingPunct="1">
                        <a:lnSpc>
                          <a:spcPct val="100000"/>
                        </a:lnSpc>
                        <a:spcBef>
                          <a:spcPts val="0"/>
                        </a:spcBef>
                        <a:spcAft>
                          <a:spcPts val="0"/>
                        </a:spcAft>
                        <a:buClrTx/>
                        <a:buSzTx/>
                        <a:buFontTx/>
                        <a:buNone/>
                        <a:tabLst/>
                        <a:defRPr/>
                      </a:pPr>
                      <a:r>
                        <a:rPr lang="fr-CH" dirty="0"/>
                        <a:t>R407c (GWP 1774 – A1)</a:t>
                      </a:r>
                    </a:p>
                    <a:p>
                      <a:pPr marL="0" marR="0" lvl="0" indent="0" algn="l" defTabSz="914400" rtl="0" eaLnBrk="1" fontAlgn="auto" latinLnBrk="0" hangingPunct="1">
                        <a:lnSpc>
                          <a:spcPct val="100000"/>
                        </a:lnSpc>
                        <a:spcBef>
                          <a:spcPts val="0"/>
                        </a:spcBef>
                        <a:spcAft>
                          <a:spcPts val="0"/>
                        </a:spcAft>
                        <a:buClrTx/>
                        <a:buSzTx/>
                        <a:buFontTx/>
                        <a:buNone/>
                        <a:tabLst/>
                        <a:defRPr/>
                      </a:pPr>
                      <a:r>
                        <a:rPr lang="fr-CH" dirty="0"/>
                        <a:t>R422D (GWP 2729 – A1)</a:t>
                      </a:r>
                    </a:p>
                    <a:p>
                      <a:pPr marL="0" marR="0" lvl="0" indent="0" algn="l" defTabSz="914400" rtl="0" eaLnBrk="1" fontAlgn="auto" latinLnBrk="0" hangingPunct="1">
                        <a:lnSpc>
                          <a:spcPct val="100000"/>
                        </a:lnSpc>
                        <a:spcBef>
                          <a:spcPts val="0"/>
                        </a:spcBef>
                        <a:spcAft>
                          <a:spcPts val="0"/>
                        </a:spcAft>
                        <a:buClrTx/>
                        <a:buSzTx/>
                        <a:buFontTx/>
                        <a:buNone/>
                        <a:tabLst/>
                        <a:defRPr/>
                      </a:pPr>
                      <a:r>
                        <a:rPr lang="fr-CH" dirty="0"/>
                        <a:t>R508B (GWP 13396 – A1)</a:t>
                      </a:r>
                    </a:p>
                  </a:txBody>
                  <a:tcPr/>
                </a:tc>
                <a:tc vMerge="1">
                  <a:txBody>
                    <a:bodyPr/>
                    <a:lstStyle/>
                    <a:p>
                      <a:endParaRPr lang="fr-CH" dirty="0"/>
                    </a:p>
                  </a:txBody>
                  <a:tcPr/>
                </a:tc>
                <a:extLst>
                  <a:ext uri="{0D108BD9-81ED-4DB2-BD59-A6C34878D82A}">
                    <a16:rowId xmlns:a16="http://schemas.microsoft.com/office/drawing/2014/main" val="2133243141"/>
                  </a:ext>
                </a:extLst>
              </a:tr>
              <a:tr h="370840">
                <a:tc vMerge="1">
                  <a:txBody>
                    <a:bodyPr/>
                    <a:lstStyle/>
                    <a:p>
                      <a:endParaRPr lang="fr-CH" dirty="0"/>
                    </a:p>
                  </a:txBody>
                  <a:tcPr/>
                </a:tc>
                <a:tc vMerge="1">
                  <a:txBody>
                    <a:bodyPr/>
                    <a:lstStyle/>
                    <a:p>
                      <a:endParaRPr lang="fr-CH" dirty="0"/>
                    </a:p>
                  </a:txBody>
                  <a:tcPr/>
                </a:tc>
                <a:tc>
                  <a:txBody>
                    <a:bodyPr/>
                    <a:lstStyle/>
                    <a:p>
                      <a:r>
                        <a:rPr lang="fr-CH" dirty="0"/>
                        <a:t>Mélange avec </a:t>
                      </a:r>
                      <a:r>
                        <a:rPr lang="fr-CH" dirty="0">
                          <a:solidFill>
                            <a:srgbClr val="FF0000"/>
                          </a:solidFill>
                        </a:rPr>
                        <a:t>HFO</a:t>
                      </a:r>
                    </a:p>
                  </a:txBody>
                  <a:tcPr/>
                </a:tc>
                <a:tc>
                  <a:txBody>
                    <a:bodyPr/>
                    <a:lstStyle/>
                    <a:p>
                      <a:r>
                        <a:rPr lang="fr-CH" dirty="0"/>
                        <a:t>R448A (GWP 1386 – A1)</a:t>
                      </a:r>
                    </a:p>
                    <a:p>
                      <a:r>
                        <a:rPr lang="fr-CH" dirty="0"/>
                        <a:t>R449A (GWP 1396 – A1)</a:t>
                      </a:r>
                    </a:p>
                    <a:p>
                      <a:pPr marL="0" marR="0" lvl="0" indent="0" algn="l" defTabSz="914400" rtl="0" eaLnBrk="1" fontAlgn="auto" latinLnBrk="0" hangingPunct="1">
                        <a:lnSpc>
                          <a:spcPct val="100000"/>
                        </a:lnSpc>
                        <a:spcBef>
                          <a:spcPts val="0"/>
                        </a:spcBef>
                        <a:spcAft>
                          <a:spcPts val="0"/>
                        </a:spcAft>
                        <a:buClrTx/>
                        <a:buSzTx/>
                        <a:buFontTx/>
                        <a:buNone/>
                        <a:tabLst/>
                        <a:defRPr/>
                      </a:pPr>
                      <a:r>
                        <a:rPr lang="fr-CH" dirty="0"/>
                        <a:t>R454C (GWP 146 – </a:t>
                      </a:r>
                      <a:r>
                        <a:rPr lang="fr-CH" dirty="0">
                          <a:solidFill>
                            <a:srgbClr val="ED8D01"/>
                          </a:solidFill>
                        </a:rPr>
                        <a:t>A2L</a:t>
                      </a:r>
                      <a:r>
                        <a:rPr lang="fr-CH"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fr-CH" dirty="0"/>
                        <a:t>R513A (GWP 630 – A1)</a:t>
                      </a:r>
                    </a:p>
                  </a:txBody>
                  <a:tcPr/>
                </a:tc>
                <a:tc vMerge="1">
                  <a:txBody>
                    <a:bodyPr/>
                    <a:lstStyle/>
                    <a:p>
                      <a:endParaRPr lang="fr-CH" dirty="0"/>
                    </a:p>
                  </a:txBody>
                  <a:tcPr/>
                </a:tc>
                <a:extLst>
                  <a:ext uri="{0D108BD9-81ED-4DB2-BD59-A6C34878D82A}">
                    <a16:rowId xmlns:a16="http://schemas.microsoft.com/office/drawing/2014/main" val="3272959631"/>
                  </a:ext>
                </a:extLst>
              </a:tr>
            </a:tbl>
          </a:graphicData>
        </a:graphic>
      </p:graphicFrame>
    </p:spTree>
    <p:extLst>
      <p:ext uri="{BB962C8B-B14F-4D97-AF65-F5344CB8AC3E}">
        <p14:creationId xmlns:p14="http://schemas.microsoft.com/office/powerpoint/2010/main" val="10073183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F450CE-1D83-AEB5-2F20-09A567BEDE63}"/>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7C007BF1-0D13-A64B-AB47-26E56736F7E6}"/>
              </a:ext>
            </a:extLst>
          </p:cNvPr>
          <p:cNvSpPr>
            <a:spLocks noGrp="1"/>
          </p:cNvSpPr>
          <p:nvPr>
            <p:ph type="title"/>
          </p:nvPr>
        </p:nvSpPr>
        <p:spPr/>
        <p:txBody>
          <a:bodyPr>
            <a:normAutofit/>
          </a:bodyPr>
          <a:lstStyle/>
          <a:p>
            <a:r>
              <a:rPr lang="fr-FR" dirty="0" err="1"/>
              <a:t>Refrigérant</a:t>
            </a:r>
            <a:r>
              <a:rPr lang="fr-FR" dirty="0"/>
              <a:t> naturel - ODP = 0 - </a:t>
            </a:r>
            <a:r>
              <a:rPr lang="fr-FR" dirty="0" err="1"/>
              <a:t>very</a:t>
            </a:r>
            <a:r>
              <a:rPr lang="fr-FR" dirty="0"/>
              <a:t> </a:t>
            </a:r>
            <a:r>
              <a:rPr lang="fr-FR" dirty="0" err="1"/>
              <a:t>low</a:t>
            </a:r>
            <a:r>
              <a:rPr lang="fr-FR" dirty="0"/>
              <a:t> GWP</a:t>
            </a:r>
            <a:endParaRPr lang="fr-CH" dirty="0"/>
          </a:p>
        </p:txBody>
      </p:sp>
      <p:graphicFrame>
        <p:nvGraphicFramePr>
          <p:cNvPr id="6" name="Tableau 5">
            <a:extLst>
              <a:ext uri="{FF2B5EF4-FFF2-40B4-BE49-F238E27FC236}">
                <a16:creationId xmlns:a16="http://schemas.microsoft.com/office/drawing/2014/main" id="{7FE595C1-D9C4-B6E0-3838-EE2112C78B69}"/>
              </a:ext>
            </a:extLst>
          </p:cNvPr>
          <p:cNvGraphicFramePr>
            <a:graphicFrameLocks noGrp="1"/>
          </p:cNvGraphicFramePr>
          <p:nvPr>
            <p:extLst>
              <p:ext uri="{D42A27DB-BD31-4B8C-83A1-F6EECF244321}">
                <p14:modId xmlns:p14="http://schemas.microsoft.com/office/powerpoint/2010/main" val="2411227751"/>
              </p:ext>
            </p:extLst>
          </p:nvPr>
        </p:nvGraphicFramePr>
        <p:xfrm>
          <a:off x="1068781" y="1805577"/>
          <a:ext cx="10278092" cy="3296920"/>
        </p:xfrm>
        <a:graphic>
          <a:graphicData uri="http://schemas.openxmlformats.org/drawingml/2006/table">
            <a:tbl>
              <a:tblPr firstRow="1" bandRow="1">
                <a:tableStyleId>{5C22544A-7EE6-4342-B048-85BDC9FD1C3A}</a:tableStyleId>
              </a:tblPr>
              <a:tblGrid>
                <a:gridCol w="2130888">
                  <a:extLst>
                    <a:ext uri="{9D8B030D-6E8A-4147-A177-3AD203B41FA5}">
                      <a16:colId xmlns:a16="http://schemas.microsoft.com/office/drawing/2014/main" val="3877236910"/>
                    </a:ext>
                  </a:extLst>
                </a:gridCol>
                <a:gridCol w="2743931">
                  <a:extLst>
                    <a:ext uri="{9D8B030D-6E8A-4147-A177-3AD203B41FA5}">
                      <a16:colId xmlns:a16="http://schemas.microsoft.com/office/drawing/2014/main" val="3115553647"/>
                    </a:ext>
                  </a:extLst>
                </a:gridCol>
                <a:gridCol w="3455720">
                  <a:extLst>
                    <a:ext uri="{9D8B030D-6E8A-4147-A177-3AD203B41FA5}">
                      <a16:colId xmlns:a16="http://schemas.microsoft.com/office/drawing/2014/main" val="2216207140"/>
                    </a:ext>
                  </a:extLst>
                </a:gridCol>
                <a:gridCol w="1947553">
                  <a:extLst>
                    <a:ext uri="{9D8B030D-6E8A-4147-A177-3AD203B41FA5}">
                      <a16:colId xmlns:a16="http://schemas.microsoft.com/office/drawing/2014/main" val="451602958"/>
                    </a:ext>
                  </a:extLst>
                </a:gridCol>
              </a:tblGrid>
              <a:tr h="370840">
                <a:tc>
                  <a:txBody>
                    <a:bodyPr/>
                    <a:lstStyle/>
                    <a:p>
                      <a:r>
                        <a:rPr lang="fr-CH" dirty="0"/>
                        <a:t>Catégorie</a:t>
                      </a:r>
                    </a:p>
                  </a:txBody>
                  <a:tcPr/>
                </a:tc>
                <a:tc>
                  <a:txBody>
                    <a:bodyPr/>
                    <a:lstStyle/>
                    <a:p>
                      <a:r>
                        <a:rPr lang="fr-CH" dirty="0"/>
                        <a:t>Nom</a:t>
                      </a:r>
                    </a:p>
                  </a:txBody>
                  <a:tcPr/>
                </a:tc>
                <a:tc>
                  <a:txBody>
                    <a:bodyPr/>
                    <a:lstStyle/>
                    <a:p>
                      <a:r>
                        <a:rPr lang="fr-CH" dirty="0"/>
                        <a:t>Exemple</a:t>
                      </a:r>
                    </a:p>
                  </a:txBody>
                  <a:tcPr/>
                </a:tc>
                <a:tc>
                  <a:txBody>
                    <a:bodyPr/>
                    <a:lstStyle/>
                    <a:p>
                      <a:r>
                        <a:rPr lang="fr-CH" dirty="0"/>
                        <a:t>Statut</a:t>
                      </a:r>
                    </a:p>
                  </a:txBody>
                  <a:tcPr/>
                </a:tc>
                <a:extLst>
                  <a:ext uri="{0D108BD9-81ED-4DB2-BD59-A6C34878D82A}">
                    <a16:rowId xmlns:a16="http://schemas.microsoft.com/office/drawing/2014/main" val="2216360533"/>
                  </a:ext>
                </a:extLst>
              </a:tr>
              <a:tr h="370840">
                <a:tc>
                  <a:txBody>
                    <a:bodyPr/>
                    <a:lstStyle/>
                    <a:p>
                      <a:r>
                        <a:rPr lang="fr-CH" dirty="0"/>
                        <a:t>Naturel</a:t>
                      </a:r>
                    </a:p>
                  </a:txBody>
                  <a:tcPr/>
                </a:tc>
                <a:tc>
                  <a:txBody>
                    <a:bodyPr/>
                    <a:lstStyle/>
                    <a:p>
                      <a:r>
                        <a:rPr lang="fr-CH" dirty="0"/>
                        <a:t>Fluide pur</a:t>
                      </a:r>
                    </a:p>
                  </a:txBody>
                  <a:tcPr/>
                </a:tc>
                <a:tc>
                  <a:txBody>
                    <a:bodyPr/>
                    <a:lstStyle/>
                    <a:p>
                      <a:r>
                        <a:rPr lang="fr-CH" dirty="0"/>
                        <a:t>R170 Ethane (GWP 6 – </a:t>
                      </a:r>
                      <a:r>
                        <a:rPr lang="fr-CH" dirty="0">
                          <a:solidFill>
                            <a:srgbClr val="FF0000"/>
                          </a:solidFill>
                        </a:rPr>
                        <a:t>A3</a:t>
                      </a:r>
                      <a:r>
                        <a:rPr lang="fr-CH" dirty="0"/>
                        <a:t>)</a:t>
                      </a:r>
                    </a:p>
                    <a:p>
                      <a:r>
                        <a:rPr lang="fr-CH" dirty="0"/>
                        <a:t>R290 Propane (GWP 3 – </a:t>
                      </a:r>
                      <a:r>
                        <a:rPr lang="fr-CH" dirty="0">
                          <a:solidFill>
                            <a:srgbClr val="FF0000"/>
                          </a:solidFill>
                        </a:rPr>
                        <a:t>A3</a:t>
                      </a:r>
                      <a:r>
                        <a:rPr lang="fr-CH" dirty="0"/>
                        <a:t>)</a:t>
                      </a:r>
                    </a:p>
                    <a:p>
                      <a:r>
                        <a:rPr lang="fr-CH" dirty="0"/>
                        <a:t>R717 NH3 (GWP 0 – </a:t>
                      </a:r>
                      <a:r>
                        <a:rPr lang="fr-CH" dirty="0">
                          <a:solidFill>
                            <a:srgbClr val="FFFF00"/>
                          </a:solidFill>
                        </a:rPr>
                        <a:t>B2L</a:t>
                      </a:r>
                      <a:r>
                        <a:rPr lang="fr-CH"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fr-CH" dirty="0"/>
                        <a:t>R718 H</a:t>
                      </a:r>
                      <a:r>
                        <a:rPr lang="fr-CH" baseline="-25000" dirty="0"/>
                        <a:t>2</a:t>
                      </a:r>
                      <a:r>
                        <a:rPr lang="fr-CH" dirty="0"/>
                        <a:t>O (GWP 0 – A1)</a:t>
                      </a:r>
                    </a:p>
                    <a:p>
                      <a:pPr marL="0" marR="0" lvl="0" indent="0" algn="l" defTabSz="914400" rtl="0" eaLnBrk="1" fontAlgn="auto" latinLnBrk="0" hangingPunct="1">
                        <a:lnSpc>
                          <a:spcPct val="100000"/>
                        </a:lnSpc>
                        <a:spcBef>
                          <a:spcPts val="0"/>
                        </a:spcBef>
                        <a:spcAft>
                          <a:spcPts val="0"/>
                        </a:spcAft>
                        <a:buClrTx/>
                        <a:buSzTx/>
                        <a:buFontTx/>
                        <a:buNone/>
                        <a:tabLst/>
                        <a:defRPr/>
                      </a:pPr>
                      <a:r>
                        <a:rPr lang="fr-CH" dirty="0"/>
                        <a:t>R744 CO</a:t>
                      </a:r>
                      <a:r>
                        <a:rPr lang="fr-CH" baseline="-25000" dirty="0"/>
                        <a:t>2</a:t>
                      </a:r>
                      <a:r>
                        <a:rPr lang="fr-CH" dirty="0"/>
                        <a:t> (GWP 1 – A1)</a:t>
                      </a:r>
                    </a:p>
                    <a:p>
                      <a:pPr marL="0" marR="0" lvl="0" indent="0" algn="l" defTabSz="914400" rtl="0" eaLnBrk="1" fontAlgn="auto" latinLnBrk="0" hangingPunct="1">
                        <a:lnSpc>
                          <a:spcPct val="100000"/>
                        </a:lnSpc>
                        <a:spcBef>
                          <a:spcPts val="0"/>
                        </a:spcBef>
                        <a:spcAft>
                          <a:spcPts val="0"/>
                        </a:spcAft>
                        <a:buClrTx/>
                        <a:buSzTx/>
                        <a:buFontTx/>
                        <a:buNone/>
                        <a:tabLst/>
                        <a:defRPr/>
                      </a:pPr>
                      <a:r>
                        <a:rPr lang="fr-CH" dirty="0"/>
                        <a:t>R600a isobutane (GWP 3 – </a:t>
                      </a:r>
                      <a:r>
                        <a:rPr lang="fr-CH" dirty="0">
                          <a:solidFill>
                            <a:srgbClr val="FF0000"/>
                          </a:solidFill>
                        </a:rPr>
                        <a:t>A3</a:t>
                      </a:r>
                      <a:r>
                        <a:rPr lang="fr-CH"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fr-CH" dirty="0"/>
                        <a:t>R1270 Propène (GWP 2 – </a:t>
                      </a:r>
                      <a:r>
                        <a:rPr lang="fr-CH" dirty="0">
                          <a:solidFill>
                            <a:srgbClr val="FF0000"/>
                          </a:solidFill>
                        </a:rPr>
                        <a:t>A3</a:t>
                      </a:r>
                      <a:r>
                        <a:rPr lang="fr-CH" dirty="0"/>
                        <a:t>)</a:t>
                      </a:r>
                    </a:p>
                  </a:txBody>
                  <a:tcPr/>
                </a:tc>
                <a:tc>
                  <a:txBody>
                    <a:bodyPr/>
                    <a:lstStyle/>
                    <a:p>
                      <a:r>
                        <a:rPr lang="fr-CH" dirty="0">
                          <a:solidFill>
                            <a:srgbClr val="00B050"/>
                          </a:solidFill>
                        </a:rPr>
                        <a:t>Autorisé</a:t>
                      </a:r>
                    </a:p>
                  </a:txBody>
                  <a:tcPr/>
                </a:tc>
                <a:extLst>
                  <a:ext uri="{0D108BD9-81ED-4DB2-BD59-A6C34878D82A}">
                    <a16:rowId xmlns:a16="http://schemas.microsoft.com/office/drawing/2014/main" val="2034034198"/>
                  </a:ext>
                </a:extLst>
              </a:tr>
              <a:tr h="370840">
                <a:tc>
                  <a:txBody>
                    <a:bodyPr/>
                    <a:lstStyle/>
                    <a:p>
                      <a:r>
                        <a:rPr lang="fr-CH" dirty="0"/>
                        <a:t>HFO</a:t>
                      </a:r>
                    </a:p>
                  </a:txBody>
                  <a:tcPr/>
                </a:tc>
                <a:tc>
                  <a:txBody>
                    <a:bodyPr/>
                    <a:lstStyle/>
                    <a:p>
                      <a:r>
                        <a:rPr lang="fr-CH" dirty="0" err="1"/>
                        <a:t>HydroFluorOolefin</a:t>
                      </a:r>
                      <a:endParaRPr lang="fr-CH" dirty="0"/>
                    </a:p>
                  </a:txBody>
                  <a:tcPr/>
                </a:tc>
                <a:tc>
                  <a:txBody>
                    <a:bodyPr/>
                    <a:lstStyle/>
                    <a:p>
                      <a:r>
                        <a:rPr lang="fr-CH" dirty="0"/>
                        <a:t>R1234yf (GWP &lt;1 – </a:t>
                      </a:r>
                      <a:r>
                        <a:rPr lang="fr-CH" dirty="0">
                          <a:solidFill>
                            <a:srgbClr val="ED8D01"/>
                          </a:solidFill>
                        </a:rPr>
                        <a:t>A2L</a:t>
                      </a:r>
                      <a:r>
                        <a:rPr lang="fr-CH"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fr-CH" dirty="0"/>
                        <a:t>R1234ze (GWP &lt;1 – </a:t>
                      </a:r>
                      <a:r>
                        <a:rPr lang="fr-CH" dirty="0">
                          <a:solidFill>
                            <a:srgbClr val="ED8D01"/>
                          </a:solidFill>
                        </a:rPr>
                        <a:t>A2L</a:t>
                      </a:r>
                      <a:r>
                        <a:rPr lang="fr-CH" dirty="0"/>
                        <a:t>)</a:t>
                      </a:r>
                    </a:p>
                    <a:p>
                      <a:endParaRPr lang="fr-CH" dirty="0"/>
                    </a:p>
                  </a:txBody>
                  <a:tcPr/>
                </a:tc>
                <a:tc>
                  <a:txBody>
                    <a:bodyPr/>
                    <a:lstStyle/>
                    <a:p>
                      <a:r>
                        <a:rPr lang="fr-CH" dirty="0">
                          <a:solidFill>
                            <a:srgbClr val="00B050"/>
                          </a:solidFill>
                        </a:rPr>
                        <a:t>Autorisé</a:t>
                      </a:r>
                    </a:p>
                    <a:p>
                      <a:r>
                        <a:rPr lang="fr-CH" dirty="0">
                          <a:solidFill>
                            <a:srgbClr val="FF0000"/>
                          </a:solidFill>
                          <a:sym typeface="Wingdings" panose="05000000000000000000" pitchFamily="2" charset="2"/>
                        </a:rPr>
                        <a:t>( PFAS)</a:t>
                      </a:r>
                      <a:endParaRPr lang="fr-CH" dirty="0">
                        <a:solidFill>
                          <a:srgbClr val="FF0000"/>
                        </a:solidFill>
                      </a:endParaRPr>
                    </a:p>
                  </a:txBody>
                  <a:tcPr/>
                </a:tc>
                <a:extLst>
                  <a:ext uri="{0D108BD9-81ED-4DB2-BD59-A6C34878D82A}">
                    <a16:rowId xmlns:a16="http://schemas.microsoft.com/office/drawing/2014/main" val="2133243141"/>
                  </a:ext>
                </a:extLst>
              </a:tr>
            </a:tbl>
          </a:graphicData>
        </a:graphic>
      </p:graphicFrame>
    </p:spTree>
    <p:extLst>
      <p:ext uri="{BB962C8B-B14F-4D97-AF65-F5344CB8AC3E}">
        <p14:creationId xmlns:p14="http://schemas.microsoft.com/office/powerpoint/2010/main" val="23954209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A66F73-A890-D591-3115-44428743DC22}"/>
            </a:ext>
          </a:extLst>
        </p:cNvPr>
        <p:cNvGrpSpPr/>
        <p:nvPr/>
      </p:nvGrpSpPr>
      <p:grpSpPr>
        <a:xfrm>
          <a:off x="0" y="0"/>
          <a:ext cx="0" cy="0"/>
          <a:chOff x="0" y="0"/>
          <a:chExt cx="0" cy="0"/>
        </a:xfrm>
      </p:grpSpPr>
      <p:pic>
        <p:nvPicPr>
          <p:cNvPr id="12" name="Image 11">
            <a:extLst>
              <a:ext uri="{FF2B5EF4-FFF2-40B4-BE49-F238E27FC236}">
                <a16:creationId xmlns:a16="http://schemas.microsoft.com/office/drawing/2014/main" id="{147D920D-2CE2-7127-CDFF-4B5F72CA3D63}"/>
              </a:ext>
            </a:extLst>
          </p:cNvPr>
          <p:cNvPicPr>
            <a:picLocks noChangeAspect="1"/>
          </p:cNvPicPr>
          <p:nvPr/>
        </p:nvPicPr>
        <p:blipFill>
          <a:blip r:embed="rId3"/>
          <a:stretch>
            <a:fillRect/>
          </a:stretch>
        </p:blipFill>
        <p:spPr>
          <a:xfrm>
            <a:off x="1365753" y="1518557"/>
            <a:ext cx="5066215" cy="1987468"/>
          </a:xfrm>
          <a:prstGeom prst="rect">
            <a:avLst/>
          </a:prstGeom>
        </p:spPr>
      </p:pic>
      <p:sp>
        <p:nvSpPr>
          <p:cNvPr id="15" name="Rectangle : coins arrondis 14">
            <a:extLst>
              <a:ext uri="{FF2B5EF4-FFF2-40B4-BE49-F238E27FC236}">
                <a16:creationId xmlns:a16="http://schemas.microsoft.com/office/drawing/2014/main" id="{0C9AB91B-C1BB-84AB-FABE-6EE515CF0CC5}"/>
              </a:ext>
            </a:extLst>
          </p:cNvPr>
          <p:cNvSpPr/>
          <p:nvPr/>
        </p:nvSpPr>
        <p:spPr>
          <a:xfrm>
            <a:off x="991123" y="1320761"/>
            <a:ext cx="5534198" cy="2281253"/>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2" name="Titre 1">
            <a:extLst>
              <a:ext uri="{FF2B5EF4-FFF2-40B4-BE49-F238E27FC236}">
                <a16:creationId xmlns:a16="http://schemas.microsoft.com/office/drawing/2014/main" id="{2241577E-5B1E-7BC0-B8E1-D6988FEE20B3}"/>
              </a:ext>
            </a:extLst>
          </p:cNvPr>
          <p:cNvSpPr>
            <a:spLocks noGrp="1"/>
          </p:cNvSpPr>
          <p:nvPr>
            <p:ph type="title"/>
          </p:nvPr>
        </p:nvSpPr>
        <p:spPr/>
        <p:txBody>
          <a:bodyPr/>
          <a:lstStyle/>
          <a:p>
            <a:r>
              <a:rPr lang="fr-FR" dirty="0"/>
              <a:t>Structure moléculaire</a:t>
            </a:r>
            <a:endParaRPr lang="fr-CH" dirty="0"/>
          </a:p>
        </p:txBody>
      </p:sp>
      <p:pic>
        <p:nvPicPr>
          <p:cNvPr id="4" name="Espace réservé du contenu 3">
            <a:extLst>
              <a:ext uri="{FF2B5EF4-FFF2-40B4-BE49-F238E27FC236}">
                <a16:creationId xmlns:a16="http://schemas.microsoft.com/office/drawing/2014/main" id="{6DF04CDF-0D3F-67C4-9721-527C26453383}"/>
              </a:ext>
            </a:extLst>
          </p:cNvPr>
          <p:cNvPicPr>
            <a:picLocks noGrp="1" noChangeAspect="1"/>
          </p:cNvPicPr>
          <p:nvPr>
            <p:ph idx="1"/>
          </p:nvPr>
        </p:nvPicPr>
        <p:blipFill>
          <a:blip r:embed="rId4"/>
          <a:stretch>
            <a:fillRect/>
          </a:stretch>
        </p:blipFill>
        <p:spPr>
          <a:xfrm>
            <a:off x="1890666" y="4394966"/>
            <a:ext cx="2429140" cy="1658516"/>
          </a:xfrm>
          <a:prstGeom prst="rect">
            <a:avLst/>
          </a:prstGeom>
        </p:spPr>
      </p:pic>
      <p:pic>
        <p:nvPicPr>
          <p:cNvPr id="5" name="Image 4">
            <a:extLst>
              <a:ext uri="{FF2B5EF4-FFF2-40B4-BE49-F238E27FC236}">
                <a16:creationId xmlns:a16="http://schemas.microsoft.com/office/drawing/2014/main" id="{70D18437-DA5A-1BED-6900-158988E880CF}"/>
              </a:ext>
            </a:extLst>
          </p:cNvPr>
          <p:cNvPicPr>
            <a:picLocks noChangeAspect="1"/>
          </p:cNvPicPr>
          <p:nvPr/>
        </p:nvPicPr>
        <p:blipFill>
          <a:blip r:embed="rId5"/>
          <a:stretch>
            <a:fillRect/>
          </a:stretch>
        </p:blipFill>
        <p:spPr>
          <a:xfrm>
            <a:off x="5057748" y="4202422"/>
            <a:ext cx="2109517" cy="1810669"/>
          </a:xfrm>
          <a:prstGeom prst="rect">
            <a:avLst/>
          </a:prstGeom>
        </p:spPr>
      </p:pic>
      <p:pic>
        <p:nvPicPr>
          <p:cNvPr id="7" name="Image 6">
            <a:extLst>
              <a:ext uri="{FF2B5EF4-FFF2-40B4-BE49-F238E27FC236}">
                <a16:creationId xmlns:a16="http://schemas.microsoft.com/office/drawing/2014/main" id="{2D8B98FE-C2DF-4F92-2629-B5949706A2E5}"/>
              </a:ext>
            </a:extLst>
          </p:cNvPr>
          <p:cNvPicPr>
            <a:picLocks noChangeAspect="1"/>
          </p:cNvPicPr>
          <p:nvPr/>
        </p:nvPicPr>
        <p:blipFill>
          <a:blip r:embed="rId6"/>
          <a:stretch>
            <a:fillRect/>
          </a:stretch>
        </p:blipFill>
        <p:spPr>
          <a:xfrm>
            <a:off x="7758087" y="4254502"/>
            <a:ext cx="3012783" cy="1939445"/>
          </a:xfrm>
          <a:prstGeom prst="rect">
            <a:avLst/>
          </a:prstGeom>
        </p:spPr>
      </p:pic>
      <p:pic>
        <p:nvPicPr>
          <p:cNvPr id="8" name="Image 7">
            <a:extLst>
              <a:ext uri="{FF2B5EF4-FFF2-40B4-BE49-F238E27FC236}">
                <a16:creationId xmlns:a16="http://schemas.microsoft.com/office/drawing/2014/main" id="{196A9C3C-3A4F-E0FD-B876-56193C14BB17}"/>
              </a:ext>
            </a:extLst>
          </p:cNvPr>
          <p:cNvPicPr>
            <a:picLocks noChangeAspect="1"/>
          </p:cNvPicPr>
          <p:nvPr/>
        </p:nvPicPr>
        <p:blipFill>
          <a:blip r:embed="rId7"/>
          <a:stretch>
            <a:fillRect/>
          </a:stretch>
        </p:blipFill>
        <p:spPr>
          <a:xfrm>
            <a:off x="7348234" y="530619"/>
            <a:ext cx="1616858" cy="1403523"/>
          </a:xfrm>
          <a:prstGeom prst="rect">
            <a:avLst/>
          </a:prstGeom>
        </p:spPr>
      </p:pic>
      <p:pic>
        <p:nvPicPr>
          <p:cNvPr id="9" name="Image 8">
            <a:extLst>
              <a:ext uri="{FF2B5EF4-FFF2-40B4-BE49-F238E27FC236}">
                <a16:creationId xmlns:a16="http://schemas.microsoft.com/office/drawing/2014/main" id="{9A1EEBAF-A898-D7DA-2993-9437377A56C9}"/>
              </a:ext>
            </a:extLst>
          </p:cNvPr>
          <p:cNvPicPr>
            <a:picLocks noChangeAspect="1"/>
          </p:cNvPicPr>
          <p:nvPr/>
        </p:nvPicPr>
        <p:blipFill>
          <a:blip r:embed="rId8"/>
          <a:stretch>
            <a:fillRect/>
          </a:stretch>
        </p:blipFill>
        <p:spPr>
          <a:xfrm>
            <a:off x="9481952" y="502188"/>
            <a:ext cx="1616859" cy="1470384"/>
          </a:xfrm>
          <a:prstGeom prst="rect">
            <a:avLst/>
          </a:prstGeom>
        </p:spPr>
      </p:pic>
      <p:pic>
        <p:nvPicPr>
          <p:cNvPr id="10" name="Image 9">
            <a:extLst>
              <a:ext uri="{FF2B5EF4-FFF2-40B4-BE49-F238E27FC236}">
                <a16:creationId xmlns:a16="http://schemas.microsoft.com/office/drawing/2014/main" id="{B9B19419-AC81-F815-575C-D8B7C07C95DA}"/>
              </a:ext>
            </a:extLst>
          </p:cNvPr>
          <p:cNvPicPr>
            <a:picLocks noChangeAspect="1"/>
          </p:cNvPicPr>
          <p:nvPr/>
        </p:nvPicPr>
        <p:blipFill>
          <a:blip r:embed="rId9"/>
          <a:stretch>
            <a:fillRect/>
          </a:stretch>
        </p:blipFill>
        <p:spPr>
          <a:xfrm>
            <a:off x="6967549" y="2162320"/>
            <a:ext cx="2046454" cy="1343688"/>
          </a:xfrm>
          <a:prstGeom prst="rect">
            <a:avLst/>
          </a:prstGeom>
        </p:spPr>
      </p:pic>
      <p:pic>
        <p:nvPicPr>
          <p:cNvPr id="11" name="Image 10">
            <a:extLst>
              <a:ext uri="{FF2B5EF4-FFF2-40B4-BE49-F238E27FC236}">
                <a16:creationId xmlns:a16="http://schemas.microsoft.com/office/drawing/2014/main" id="{A5CD8C83-A51E-846F-7AE9-72A19F3DA023}"/>
              </a:ext>
            </a:extLst>
          </p:cNvPr>
          <p:cNvPicPr>
            <a:picLocks noChangeAspect="1"/>
          </p:cNvPicPr>
          <p:nvPr/>
        </p:nvPicPr>
        <p:blipFill>
          <a:blip r:embed="rId10"/>
          <a:stretch>
            <a:fillRect/>
          </a:stretch>
        </p:blipFill>
        <p:spPr>
          <a:xfrm>
            <a:off x="9203767" y="2186706"/>
            <a:ext cx="2065747" cy="1415308"/>
          </a:xfrm>
          <a:prstGeom prst="rect">
            <a:avLst/>
          </a:prstGeom>
        </p:spPr>
      </p:pic>
      <p:sp>
        <p:nvSpPr>
          <p:cNvPr id="13" name="Rectangle : coins arrondis 12">
            <a:extLst>
              <a:ext uri="{FF2B5EF4-FFF2-40B4-BE49-F238E27FC236}">
                <a16:creationId xmlns:a16="http://schemas.microsoft.com/office/drawing/2014/main" id="{39853140-B65F-6CC5-4575-899032B1BA77}"/>
              </a:ext>
            </a:extLst>
          </p:cNvPr>
          <p:cNvSpPr/>
          <p:nvPr/>
        </p:nvSpPr>
        <p:spPr>
          <a:xfrm>
            <a:off x="1691640" y="4121070"/>
            <a:ext cx="9229898" cy="2206311"/>
          </a:xfrm>
          <a:prstGeom prst="roundRect">
            <a:avLst/>
          </a:prstGeom>
          <a:no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14" name="Rectangle : coins arrondis 13">
            <a:extLst>
              <a:ext uri="{FF2B5EF4-FFF2-40B4-BE49-F238E27FC236}">
                <a16:creationId xmlns:a16="http://schemas.microsoft.com/office/drawing/2014/main" id="{52EC3322-1B30-8331-68C2-AF467C46C2BB}"/>
              </a:ext>
            </a:extLst>
          </p:cNvPr>
          <p:cNvSpPr/>
          <p:nvPr/>
        </p:nvSpPr>
        <p:spPr>
          <a:xfrm>
            <a:off x="6886005" y="364010"/>
            <a:ext cx="4744193" cy="3301340"/>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H"/>
          </a:p>
        </p:txBody>
      </p:sp>
      <p:pic>
        <p:nvPicPr>
          <p:cNvPr id="16" name="Image 15">
            <a:extLst>
              <a:ext uri="{FF2B5EF4-FFF2-40B4-BE49-F238E27FC236}">
                <a16:creationId xmlns:a16="http://schemas.microsoft.com/office/drawing/2014/main" id="{D960CEE7-BD24-A817-2D05-7C63C3FB6DC2}"/>
              </a:ext>
            </a:extLst>
          </p:cNvPr>
          <p:cNvPicPr>
            <a:picLocks noChangeAspect="1"/>
          </p:cNvPicPr>
          <p:nvPr/>
        </p:nvPicPr>
        <p:blipFill>
          <a:blip r:embed="rId11"/>
          <a:stretch>
            <a:fillRect/>
          </a:stretch>
        </p:blipFill>
        <p:spPr>
          <a:xfrm>
            <a:off x="6427840" y="5495428"/>
            <a:ext cx="814759" cy="558054"/>
          </a:xfrm>
          <a:prstGeom prst="rect">
            <a:avLst/>
          </a:prstGeom>
        </p:spPr>
      </p:pic>
    </p:spTree>
    <p:extLst>
      <p:ext uri="{BB962C8B-B14F-4D97-AF65-F5344CB8AC3E}">
        <p14:creationId xmlns:p14="http://schemas.microsoft.com/office/powerpoint/2010/main" val="2412965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8CF742-333C-CAEB-8EED-D6502F09CAE6}"/>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C6FEA7A4-F5BB-8B37-0A28-B3ED3E062064}"/>
              </a:ext>
            </a:extLst>
          </p:cNvPr>
          <p:cNvSpPr>
            <a:spLocks noGrp="1"/>
          </p:cNvSpPr>
          <p:nvPr>
            <p:ph type="title"/>
          </p:nvPr>
        </p:nvSpPr>
        <p:spPr/>
        <p:txBody>
          <a:bodyPr>
            <a:normAutofit/>
          </a:bodyPr>
          <a:lstStyle/>
          <a:p>
            <a:r>
              <a:rPr lang="fr-CH" dirty="0"/>
              <a:t>Historique des réfrigérants (réfrigérateurs)</a:t>
            </a:r>
          </a:p>
        </p:txBody>
      </p:sp>
      <p:cxnSp>
        <p:nvCxnSpPr>
          <p:cNvPr id="17" name="Connecteur droit 16">
            <a:extLst>
              <a:ext uri="{FF2B5EF4-FFF2-40B4-BE49-F238E27FC236}">
                <a16:creationId xmlns:a16="http://schemas.microsoft.com/office/drawing/2014/main" id="{27FBE9F0-1617-31D4-EE38-049A4CBCF326}"/>
              </a:ext>
            </a:extLst>
          </p:cNvPr>
          <p:cNvCxnSpPr>
            <a:cxnSpLocks/>
          </p:cNvCxnSpPr>
          <p:nvPr/>
        </p:nvCxnSpPr>
        <p:spPr>
          <a:xfrm>
            <a:off x="1079653" y="4696361"/>
            <a:ext cx="10212636" cy="0"/>
          </a:xfrm>
          <a:prstGeom prst="line">
            <a:avLst/>
          </a:prstGeom>
          <a:ln>
            <a:solidFill>
              <a:srgbClr val="0065A5"/>
            </a:solidFill>
          </a:ln>
        </p:spPr>
        <p:style>
          <a:lnRef idx="1">
            <a:schemeClr val="accent1"/>
          </a:lnRef>
          <a:fillRef idx="0">
            <a:schemeClr val="accent1"/>
          </a:fillRef>
          <a:effectRef idx="0">
            <a:schemeClr val="accent1"/>
          </a:effectRef>
          <a:fontRef idx="minor">
            <a:schemeClr val="tx1"/>
          </a:fontRef>
        </p:style>
      </p:cxnSp>
      <p:pic>
        <p:nvPicPr>
          <p:cNvPr id="16" name="Image 15">
            <a:extLst>
              <a:ext uri="{FF2B5EF4-FFF2-40B4-BE49-F238E27FC236}">
                <a16:creationId xmlns:a16="http://schemas.microsoft.com/office/drawing/2014/main" id="{0890E890-EFEE-480E-B904-75AB51AC15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2583" y="1439148"/>
            <a:ext cx="6905625" cy="4600575"/>
          </a:xfrm>
          <a:prstGeom prst="rect">
            <a:avLst/>
          </a:prstGeom>
        </p:spPr>
      </p:pic>
    </p:spTree>
    <p:extLst>
      <p:ext uri="{BB962C8B-B14F-4D97-AF65-F5344CB8AC3E}">
        <p14:creationId xmlns:p14="http://schemas.microsoft.com/office/powerpoint/2010/main" val="14679674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1CA439-F0B3-6523-9033-7C4C4F9383BE}"/>
            </a:ext>
          </a:extLst>
        </p:cNvPr>
        <p:cNvGrpSpPr/>
        <p:nvPr/>
      </p:nvGrpSpPr>
      <p:grpSpPr>
        <a:xfrm>
          <a:off x="0" y="0"/>
          <a:ext cx="0" cy="0"/>
          <a:chOff x="0" y="0"/>
          <a:chExt cx="0" cy="0"/>
        </a:xfrm>
      </p:grpSpPr>
      <p:sp>
        <p:nvSpPr>
          <p:cNvPr id="3" name="Sous-titre 2">
            <a:extLst>
              <a:ext uri="{FF2B5EF4-FFF2-40B4-BE49-F238E27FC236}">
                <a16:creationId xmlns:a16="http://schemas.microsoft.com/office/drawing/2014/main" id="{8D4D0556-17F1-6F45-C86C-4A92836CB996}"/>
              </a:ext>
            </a:extLst>
          </p:cNvPr>
          <p:cNvSpPr>
            <a:spLocks noGrp="1"/>
          </p:cNvSpPr>
          <p:nvPr>
            <p:ph type="subTitle" idx="1"/>
          </p:nvPr>
        </p:nvSpPr>
        <p:spPr>
          <a:xfrm>
            <a:off x="914399" y="4274312"/>
            <a:ext cx="10801349" cy="590931"/>
          </a:xfrm>
        </p:spPr>
        <p:txBody>
          <a:bodyPr/>
          <a:lstStyle/>
          <a:p>
            <a:r>
              <a:rPr lang="fr-CH" dirty="0"/>
              <a:t>Réglementations</a:t>
            </a:r>
          </a:p>
        </p:txBody>
      </p:sp>
    </p:spTree>
    <p:extLst>
      <p:ext uri="{BB962C8B-B14F-4D97-AF65-F5344CB8AC3E}">
        <p14:creationId xmlns:p14="http://schemas.microsoft.com/office/powerpoint/2010/main" val="22690554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0A45B3-061A-4958-697B-FC32D439F9CC}"/>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72A3986D-3E8D-3528-E5C9-45CD6A00B486}"/>
              </a:ext>
            </a:extLst>
          </p:cNvPr>
          <p:cNvSpPr>
            <a:spLocks noGrp="1"/>
          </p:cNvSpPr>
          <p:nvPr>
            <p:ph type="title"/>
          </p:nvPr>
        </p:nvSpPr>
        <p:spPr/>
        <p:txBody>
          <a:bodyPr/>
          <a:lstStyle/>
          <a:p>
            <a:r>
              <a:rPr lang="fr-CH" dirty="0"/>
              <a:t>Régulations</a:t>
            </a:r>
          </a:p>
        </p:txBody>
      </p:sp>
      <p:sp>
        <p:nvSpPr>
          <p:cNvPr id="5" name="ZoneTexte 4">
            <a:extLst>
              <a:ext uri="{FF2B5EF4-FFF2-40B4-BE49-F238E27FC236}">
                <a16:creationId xmlns:a16="http://schemas.microsoft.com/office/drawing/2014/main" id="{B4BA2A8C-67A6-D633-6B00-0BBF66B1F6F5}"/>
              </a:ext>
            </a:extLst>
          </p:cNvPr>
          <p:cNvSpPr txBox="1"/>
          <p:nvPr/>
        </p:nvSpPr>
        <p:spPr>
          <a:xfrm>
            <a:off x="1123949" y="1664453"/>
            <a:ext cx="10212780" cy="4801314"/>
          </a:xfrm>
          <a:prstGeom prst="rect">
            <a:avLst/>
          </a:prstGeom>
          <a:noFill/>
        </p:spPr>
        <p:txBody>
          <a:bodyPr wrap="square" rtlCol="0">
            <a:spAutoFit/>
          </a:bodyPr>
          <a:lstStyle/>
          <a:p>
            <a:r>
              <a:rPr lang="en-US" b="1" dirty="0" err="1">
                <a:solidFill>
                  <a:srgbClr val="0065A5"/>
                </a:solidFill>
              </a:rPr>
              <a:t>Environnemental</a:t>
            </a:r>
            <a:r>
              <a:rPr lang="en-US" b="1" dirty="0">
                <a:solidFill>
                  <a:srgbClr val="0065A5"/>
                </a:solidFill>
              </a:rPr>
              <a:t> </a:t>
            </a:r>
          </a:p>
          <a:p>
            <a:endParaRPr lang="en-US" b="1" dirty="0">
              <a:solidFill>
                <a:srgbClr val="0065A5"/>
              </a:solidFill>
            </a:endParaRPr>
          </a:p>
          <a:p>
            <a:r>
              <a:rPr lang="en-US" b="1" dirty="0">
                <a:solidFill>
                  <a:srgbClr val="0065A5"/>
                </a:solidFill>
              </a:rPr>
              <a:t>Suisse </a:t>
            </a:r>
            <a:r>
              <a:rPr lang="en-US" dirty="0"/>
              <a:t>: OFEV -&gt; </a:t>
            </a:r>
            <a:r>
              <a:rPr lang="fr-CH" dirty="0" err="1"/>
              <a:t>ORRChim</a:t>
            </a:r>
            <a:br>
              <a:rPr lang="fr-CH" dirty="0"/>
            </a:br>
            <a:r>
              <a:rPr lang="fr-CH" dirty="0"/>
              <a:t>	«</a:t>
            </a:r>
            <a:r>
              <a:rPr lang="fr-FR" dirty="0"/>
              <a:t>Prévention des accidents majeurs </a:t>
            </a:r>
          </a:p>
          <a:p>
            <a:r>
              <a:rPr lang="fr-FR" dirty="0"/>
              <a:t>	dans les installations frigorifiques »</a:t>
            </a:r>
            <a:endParaRPr lang="fr-CH" dirty="0"/>
          </a:p>
          <a:p>
            <a:endParaRPr lang="fr-CH" b="1" dirty="0">
              <a:solidFill>
                <a:srgbClr val="0065A5"/>
              </a:solidFill>
            </a:endParaRPr>
          </a:p>
          <a:p>
            <a:r>
              <a:rPr lang="fr-CH" b="1" dirty="0">
                <a:solidFill>
                  <a:srgbClr val="0065A5"/>
                </a:solidFill>
              </a:rPr>
              <a:t>EU: </a:t>
            </a:r>
            <a:r>
              <a:rPr lang="fr-CH" dirty="0"/>
              <a:t>F-Gas</a:t>
            </a:r>
            <a:endParaRPr lang="en-US" dirty="0"/>
          </a:p>
          <a:p>
            <a:endParaRPr lang="fr-FR" dirty="0"/>
          </a:p>
          <a:p>
            <a:r>
              <a:rPr lang="fr-FR" b="1" dirty="0">
                <a:solidFill>
                  <a:srgbClr val="0065A5"/>
                </a:solidFill>
              </a:rPr>
              <a:t>Technique</a:t>
            </a:r>
          </a:p>
          <a:p>
            <a:r>
              <a:rPr lang="fr-FR" dirty="0"/>
              <a:t>Les mesures techniques relatives aux fluides frigorigènes sont réglementées par des normes.</a:t>
            </a:r>
            <a:endParaRPr lang="en-US" dirty="0"/>
          </a:p>
          <a:p>
            <a:endParaRPr lang="en-US" dirty="0"/>
          </a:p>
          <a:p>
            <a:r>
              <a:rPr lang="en-US" b="1" dirty="0">
                <a:solidFill>
                  <a:srgbClr val="0065A5"/>
                </a:solidFill>
              </a:rPr>
              <a:t>EN 378-1,2,3,4 </a:t>
            </a:r>
            <a:r>
              <a:rPr lang="en-US" dirty="0"/>
              <a:t>: “</a:t>
            </a:r>
            <a:r>
              <a:rPr lang="fr-FR" dirty="0"/>
              <a:t>Systèmes de réfrigération et pompes à chaleur – Exigences de sécurité et d’environnement</a:t>
            </a:r>
            <a:r>
              <a:rPr lang="en-US" dirty="0"/>
              <a:t> “</a:t>
            </a:r>
          </a:p>
          <a:p>
            <a:r>
              <a:rPr lang="en-US" dirty="0">
                <a:solidFill>
                  <a:srgbClr val="0065A5"/>
                </a:solidFill>
              </a:rPr>
              <a:t>posity.ch</a:t>
            </a:r>
          </a:p>
          <a:p>
            <a:endParaRPr lang="en-US" dirty="0"/>
          </a:p>
          <a:p>
            <a:r>
              <a:rPr lang="en-US" b="1" dirty="0">
                <a:solidFill>
                  <a:srgbClr val="0065A5"/>
                </a:solidFill>
              </a:rPr>
              <a:t>DESP : </a:t>
            </a:r>
            <a:r>
              <a:rPr lang="en-US" dirty="0"/>
              <a:t>“</a:t>
            </a:r>
            <a:r>
              <a:rPr lang="fr-FR" dirty="0"/>
              <a:t>Directive européenne équipements sous pression</a:t>
            </a:r>
            <a:r>
              <a:rPr lang="en-US" dirty="0"/>
              <a:t> “</a:t>
            </a:r>
            <a:endParaRPr lang="en-US" b="1" dirty="0">
              <a:solidFill>
                <a:srgbClr val="0065A5"/>
              </a:solidFill>
            </a:endParaRPr>
          </a:p>
          <a:p>
            <a:r>
              <a:rPr lang="en-US" dirty="0"/>
              <a:t>Et des </a:t>
            </a:r>
            <a:r>
              <a:rPr lang="en-US" dirty="0" err="1"/>
              <a:t>normes</a:t>
            </a:r>
            <a:r>
              <a:rPr lang="en-US" dirty="0"/>
              <a:t> locales </a:t>
            </a:r>
            <a:r>
              <a:rPr lang="en-US" dirty="0" err="1"/>
              <a:t>comme</a:t>
            </a:r>
            <a:r>
              <a:rPr lang="en-US" dirty="0"/>
              <a:t> par </a:t>
            </a:r>
            <a:r>
              <a:rPr lang="en-US" dirty="0" err="1"/>
              <a:t>exemple</a:t>
            </a:r>
            <a:r>
              <a:rPr lang="en-US" dirty="0"/>
              <a:t> la SUVA</a:t>
            </a:r>
            <a:endParaRPr lang="fr-CH" dirty="0"/>
          </a:p>
        </p:txBody>
      </p:sp>
      <p:pic>
        <p:nvPicPr>
          <p:cNvPr id="3" name="Image 2">
            <a:extLst>
              <a:ext uri="{FF2B5EF4-FFF2-40B4-BE49-F238E27FC236}">
                <a16:creationId xmlns:a16="http://schemas.microsoft.com/office/drawing/2014/main" id="{7F5531ED-88BB-223D-0E62-B13D80B5F8A8}"/>
              </a:ext>
            </a:extLst>
          </p:cNvPr>
          <p:cNvPicPr>
            <a:picLocks noChangeAspect="1"/>
          </p:cNvPicPr>
          <p:nvPr/>
        </p:nvPicPr>
        <p:blipFill>
          <a:blip r:embed="rId3"/>
          <a:stretch>
            <a:fillRect/>
          </a:stretch>
        </p:blipFill>
        <p:spPr>
          <a:xfrm>
            <a:off x="6096000" y="159737"/>
            <a:ext cx="4903895" cy="3269263"/>
          </a:xfrm>
          <a:prstGeom prst="rect">
            <a:avLst/>
          </a:prstGeom>
        </p:spPr>
      </p:pic>
    </p:spTree>
    <p:extLst>
      <p:ext uri="{BB962C8B-B14F-4D97-AF65-F5344CB8AC3E}">
        <p14:creationId xmlns:p14="http://schemas.microsoft.com/office/powerpoint/2010/main" val="6770580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765B51-A365-1FCC-2D17-33D213B76853}"/>
            </a:ext>
          </a:extLst>
        </p:cNvPr>
        <p:cNvGrpSpPr/>
        <p:nvPr/>
      </p:nvGrpSpPr>
      <p:grpSpPr>
        <a:xfrm>
          <a:off x="0" y="0"/>
          <a:ext cx="0" cy="0"/>
          <a:chOff x="0" y="0"/>
          <a:chExt cx="0" cy="0"/>
        </a:xfrm>
      </p:grpSpPr>
      <p:sp>
        <p:nvSpPr>
          <p:cNvPr id="3" name="Sous-titre 2">
            <a:extLst>
              <a:ext uri="{FF2B5EF4-FFF2-40B4-BE49-F238E27FC236}">
                <a16:creationId xmlns:a16="http://schemas.microsoft.com/office/drawing/2014/main" id="{7E4590F6-2DEB-8ECA-99B2-8746FD2ADE74}"/>
              </a:ext>
            </a:extLst>
          </p:cNvPr>
          <p:cNvSpPr>
            <a:spLocks noGrp="1"/>
          </p:cNvSpPr>
          <p:nvPr>
            <p:ph type="subTitle" idx="1"/>
          </p:nvPr>
        </p:nvSpPr>
        <p:spPr>
          <a:xfrm>
            <a:off x="914399" y="4274312"/>
            <a:ext cx="10801349" cy="590931"/>
          </a:xfrm>
        </p:spPr>
        <p:txBody>
          <a:bodyPr/>
          <a:lstStyle/>
          <a:p>
            <a:r>
              <a:rPr lang="en-US" dirty="0"/>
              <a:t>Quel refrigerant </a:t>
            </a:r>
            <a:r>
              <a:rPr lang="en-US" dirty="0" err="1"/>
              <a:t>choisir</a:t>
            </a:r>
            <a:r>
              <a:rPr lang="en-US" dirty="0"/>
              <a:t> ?</a:t>
            </a:r>
          </a:p>
        </p:txBody>
      </p:sp>
    </p:spTree>
    <p:extLst>
      <p:ext uri="{BB962C8B-B14F-4D97-AF65-F5344CB8AC3E}">
        <p14:creationId xmlns:p14="http://schemas.microsoft.com/office/powerpoint/2010/main" val="10391338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02EF9915-B23A-3CDA-8770-1B4D8BCC7FF4}"/>
              </a:ext>
            </a:extLst>
          </p:cNvPr>
          <p:cNvSpPr>
            <a:spLocks noGrp="1"/>
          </p:cNvSpPr>
          <p:nvPr>
            <p:ph type="title"/>
          </p:nvPr>
        </p:nvSpPr>
        <p:spPr/>
        <p:txBody>
          <a:bodyPr/>
          <a:lstStyle/>
          <a:p>
            <a:r>
              <a:rPr lang="fr-CH" dirty="0"/>
              <a:t>Comment choisir le bon réfrigérant ?</a:t>
            </a:r>
          </a:p>
        </p:txBody>
      </p:sp>
      <p:sp>
        <p:nvSpPr>
          <p:cNvPr id="6" name="Espace réservé du contenu 5">
            <a:extLst>
              <a:ext uri="{FF2B5EF4-FFF2-40B4-BE49-F238E27FC236}">
                <a16:creationId xmlns:a16="http://schemas.microsoft.com/office/drawing/2014/main" id="{17B580D6-266A-9BDD-033C-DCC392092DB1}"/>
              </a:ext>
            </a:extLst>
          </p:cNvPr>
          <p:cNvSpPr>
            <a:spLocks noGrp="1"/>
          </p:cNvSpPr>
          <p:nvPr>
            <p:ph idx="1"/>
          </p:nvPr>
        </p:nvSpPr>
        <p:spPr/>
        <p:txBody>
          <a:bodyPr>
            <a:normAutofit/>
          </a:bodyPr>
          <a:lstStyle/>
          <a:p>
            <a:pPr marL="342900" indent="-342900">
              <a:buFont typeface="Arial" panose="020B0604020202020204" pitchFamily="34" charset="0"/>
              <a:buChar char="•"/>
            </a:pPr>
            <a:r>
              <a:rPr lang="fr-CH" dirty="0"/>
              <a:t>Il n’y a pas de solutions miracle</a:t>
            </a:r>
          </a:p>
          <a:p>
            <a:pPr marL="342900" indent="-342900">
              <a:buFont typeface="Arial" panose="020B0604020202020204" pitchFamily="34" charset="0"/>
              <a:buChar char="•"/>
            </a:pPr>
            <a:r>
              <a:rPr lang="fr-CH" dirty="0"/>
              <a:t>Travailler en Equipe: MOA, Mandataires, Entreprise</a:t>
            </a:r>
          </a:p>
          <a:p>
            <a:pPr marL="342900" indent="-342900">
              <a:buFont typeface="Arial" panose="020B0604020202020204" pitchFamily="34" charset="0"/>
              <a:buChar char="•"/>
            </a:pPr>
            <a:r>
              <a:rPr lang="fr-CH" dirty="0"/>
              <a:t>Bien définir les besoins (puissance, niveaux de températures, chaud,…)</a:t>
            </a:r>
          </a:p>
          <a:p>
            <a:pPr marL="342900" indent="-342900">
              <a:buFont typeface="Arial" panose="020B0604020202020204" pitchFamily="34" charset="0"/>
              <a:buChar char="•"/>
            </a:pPr>
            <a:r>
              <a:rPr lang="fr-CH" dirty="0"/>
              <a:t>Bien connaître les contraintes (budget, espace, bruits, voisinage, déroulement des travaux,…)</a:t>
            </a:r>
          </a:p>
          <a:p>
            <a:pPr marL="342900" indent="-342900">
              <a:buFont typeface="Arial" panose="020B0604020202020204" pitchFamily="34" charset="0"/>
              <a:buChar char="•"/>
            </a:pPr>
            <a:r>
              <a:rPr lang="fr-CH" dirty="0"/>
              <a:t>Le choix d’un fluide naturel assure la pérennité dans le temps</a:t>
            </a:r>
          </a:p>
          <a:p>
            <a:pPr marL="342900" indent="-342900">
              <a:buFont typeface="Arial" panose="020B0604020202020204" pitchFamily="34" charset="0"/>
              <a:buChar char="•"/>
            </a:pPr>
            <a:r>
              <a:rPr lang="fr-CH" dirty="0"/>
              <a:t>Ce n’est pas toujours la solution la plus simple</a:t>
            </a:r>
          </a:p>
          <a:p>
            <a:pPr marL="342900" indent="-342900">
              <a:buFont typeface="Arial" panose="020B0604020202020204" pitchFamily="34" charset="0"/>
              <a:buChar char="•"/>
            </a:pPr>
            <a:r>
              <a:rPr lang="fr-CH" dirty="0"/>
              <a:t>Parfois, il faut savoir renoncer…. </a:t>
            </a:r>
            <a:br>
              <a:rPr lang="fr-CH" dirty="0"/>
            </a:br>
            <a:r>
              <a:rPr lang="fr-CH" dirty="0"/>
              <a:t>Mais pour les bonnes (et vraies) raisons</a:t>
            </a:r>
          </a:p>
          <a:p>
            <a:pPr marL="342900" indent="-342900">
              <a:buFont typeface="Arial" panose="020B0604020202020204" pitchFamily="34" charset="0"/>
              <a:buChar char="•"/>
            </a:pPr>
            <a:endParaRPr lang="fr-CH" dirty="0"/>
          </a:p>
        </p:txBody>
      </p:sp>
    </p:spTree>
    <p:extLst>
      <p:ext uri="{BB962C8B-B14F-4D97-AF65-F5344CB8AC3E}">
        <p14:creationId xmlns:p14="http://schemas.microsoft.com/office/powerpoint/2010/main" val="34875649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C1252E-6759-2485-9189-E07A43D7E47E}"/>
            </a:ext>
          </a:extLst>
        </p:cNvPr>
        <p:cNvGrpSpPr/>
        <p:nvPr/>
      </p:nvGrpSpPr>
      <p:grpSpPr>
        <a:xfrm>
          <a:off x="0" y="0"/>
          <a:ext cx="0" cy="0"/>
          <a:chOff x="0" y="0"/>
          <a:chExt cx="0" cy="0"/>
        </a:xfrm>
      </p:grpSpPr>
      <p:sp>
        <p:nvSpPr>
          <p:cNvPr id="5" name="Titre 4">
            <a:extLst>
              <a:ext uri="{FF2B5EF4-FFF2-40B4-BE49-F238E27FC236}">
                <a16:creationId xmlns:a16="http://schemas.microsoft.com/office/drawing/2014/main" id="{251C7A89-192F-2825-3532-D51A5F8CC8FA}"/>
              </a:ext>
            </a:extLst>
          </p:cNvPr>
          <p:cNvSpPr>
            <a:spLocks noGrp="1"/>
          </p:cNvSpPr>
          <p:nvPr>
            <p:ph type="title"/>
          </p:nvPr>
        </p:nvSpPr>
        <p:spPr/>
        <p:txBody>
          <a:bodyPr/>
          <a:lstStyle/>
          <a:p>
            <a:r>
              <a:rPr lang="fr-CH" dirty="0"/>
              <a:t>Quelques critères</a:t>
            </a:r>
          </a:p>
        </p:txBody>
      </p:sp>
      <p:sp>
        <p:nvSpPr>
          <p:cNvPr id="6" name="Espace réservé du contenu 5">
            <a:extLst>
              <a:ext uri="{FF2B5EF4-FFF2-40B4-BE49-F238E27FC236}">
                <a16:creationId xmlns:a16="http://schemas.microsoft.com/office/drawing/2014/main" id="{3706FFFE-0F85-C6C0-7864-5F8EABDB8E4C}"/>
              </a:ext>
            </a:extLst>
          </p:cNvPr>
          <p:cNvSpPr>
            <a:spLocks noGrp="1"/>
          </p:cNvSpPr>
          <p:nvPr>
            <p:ph idx="1"/>
          </p:nvPr>
        </p:nvSpPr>
        <p:spPr>
          <a:xfrm>
            <a:off x="914400" y="1494364"/>
            <a:ext cx="10801350" cy="4737471"/>
          </a:xfrm>
        </p:spPr>
        <p:txBody>
          <a:bodyPr>
            <a:normAutofit/>
          </a:bodyPr>
          <a:lstStyle/>
          <a:p>
            <a:pPr marL="342900" indent="-342900">
              <a:buFont typeface="Arial" panose="020B0604020202020204" pitchFamily="34" charset="0"/>
              <a:buChar char="•"/>
            </a:pPr>
            <a:r>
              <a:rPr lang="fr-CH" dirty="0"/>
              <a:t>Puissance : kW ou MW</a:t>
            </a:r>
          </a:p>
          <a:p>
            <a:pPr marL="342900" indent="-342900">
              <a:buFont typeface="Arial" panose="020B0604020202020204" pitchFamily="34" charset="0"/>
              <a:buChar char="•"/>
            </a:pPr>
            <a:r>
              <a:rPr lang="fr-CH" dirty="0"/>
              <a:t>Rénovation ou installation neuve</a:t>
            </a:r>
          </a:p>
          <a:p>
            <a:pPr marL="342900" indent="-342900">
              <a:buFont typeface="Arial" panose="020B0604020202020204" pitchFamily="34" charset="0"/>
              <a:buChar char="•"/>
            </a:pPr>
            <a:r>
              <a:rPr lang="fr-CH" dirty="0"/>
              <a:t>Type de client: commercial ou industriel</a:t>
            </a:r>
          </a:p>
          <a:p>
            <a:pPr marL="342900" indent="-342900">
              <a:buFont typeface="Arial" panose="020B0604020202020204" pitchFamily="34" charset="0"/>
              <a:buChar char="•"/>
            </a:pPr>
            <a:r>
              <a:rPr lang="fr-CH" dirty="0"/>
              <a:t>Coûts d’investissement ou d’opération</a:t>
            </a:r>
          </a:p>
          <a:p>
            <a:pPr marL="342900" indent="-342900">
              <a:buFont typeface="Arial" panose="020B0604020202020204" pitchFamily="34" charset="0"/>
              <a:buChar char="•"/>
            </a:pPr>
            <a:r>
              <a:rPr lang="fr-CH" dirty="0"/>
              <a:t>Locaux techniques intérieurs ou extérieurs</a:t>
            </a:r>
          </a:p>
          <a:p>
            <a:pPr marL="342900" indent="-342900">
              <a:buFont typeface="Arial" panose="020B0604020202020204" pitchFamily="34" charset="0"/>
              <a:buChar char="•"/>
            </a:pPr>
            <a:r>
              <a:rPr lang="fr-CH" dirty="0"/>
              <a:t>Evolution des besoins dans le temps (agrandissement ?)</a:t>
            </a:r>
          </a:p>
          <a:p>
            <a:pPr marL="342900" indent="-342900">
              <a:buFont typeface="Arial" panose="020B0604020202020204" pitchFamily="34" charset="0"/>
              <a:buChar char="•"/>
            </a:pPr>
            <a:r>
              <a:rPr lang="fr-CH" dirty="0"/>
              <a:t>Contraintes environnantes (zone d’occupation, voisinage,…) </a:t>
            </a:r>
          </a:p>
          <a:p>
            <a:pPr marL="342900" indent="-342900">
              <a:buFont typeface="Arial" panose="020B0604020202020204" pitchFamily="34" charset="0"/>
              <a:buChar char="•"/>
            </a:pPr>
            <a:r>
              <a:rPr lang="fr-CH" dirty="0"/>
              <a:t>Certifications (BREEAM, LEED, </a:t>
            </a:r>
            <a:r>
              <a:rPr lang="fr-CH" dirty="0" err="1"/>
              <a:t>Minergie</a:t>
            </a:r>
            <a:r>
              <a:rPr lang="fr-CH" dirty="0"/>
              <a:t>,…)</a:t>
            </a:r>
          </a:p>
          <a:p>
            <a:pPr marL="342900" indent="-342900">
              <a:buFont typeface="Arial" panose="020B0604020202020204" pitchFamily="34" charset="0"/>
              <a:buChar char="•"/>
            </a:pPr>
            <a:r>
              <a:rPr lang="fr-CH" dirty="0"/>
              <a:t>Durée de vie (énergie grise)</a:t>
            </a:r>
          </a:p>
          <a:p>
            <a:pPr marL="342900" indent="-342900">
              <a:buFont typeface="Arial" panose="020B0604020202020204" pitchFamily="34" charset="0"/>
              <a:buChar char="•"/>
            </a:pPr>
            <a:r>
              <a:rPr lang="fr-CH" dirty="0"/>
              <a:t>…</a:t>
            </a:r>
          </a:p>
        </p:txBody>
      </p:sp>
    </p:spTree>
    <p:extLst>
      <p:ext uri="{BB962C8B-B14F-4D97-AF65-F5344CB8AC3E}">
        <p14:creationId xmlns:p14="http://schemas.microsoft.com/office/powerpoint/2010/main" val="12758501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504140B2-9351-1F7C-78CE-F79CDDC2D7AD}"/>
              </a:ext>
            </a:extLst>
          </p:cNvPr>
          <p:cNvSpPr>
            <a:spLocks noGrp="1"/>
          </p:cNvSpPr>
          <p:nvPr>
            <p:ph type="title"/>
          </p:nvPr>
        </p:nvSpPr>
        <p:spPr>
          <a:xfrm>
            <a:off x="914400" y="373097"/>
            <a:ext cx="10801350" cy="603179"/>
          </a:xfrm>
        </p:spPr>
        <p:txBody>
          <a:bodyPr>
            <a:normAutofit/>
          </a:bodyPr>
          <a:lstStyle/>
          <a:p>
            <a:r>
              <a:rPr lang="fr-FR" dirty="0"/>
              <a:t>Ordre du jour</a:t>
            </a:r>
            <a:endParaRPr lang="fr-CH" dirty="0"/>
          </a:p>
        </p:txBody>
      </p:sp>
      <p:sp>
        <p:nvSpPr>
          <p:cNvPr id="3" name="Espace réservé du contenu 2">
            <a:extLst>
              <a:ext uri="{FF2B5EF4-FFF2-40B4-BE49-F238E27FC236}">
                <a16:creationId xmlns:a16="http://schemas.microsoft.com/office/drawing/2014/main" id="{129FDC86-E241-A152-1B02-5AC33019E2B2}"/>
              </a:ext>
            </a:extLst>
          </p:cNvPr>
          <p:cNvSpPr>
            <a:spLocks noGrp="1"/>
          </p:cNvSpPr>
          <p:nvPr>
            <p:ph idx="1"/>
          </p:nvPr>
        </p:nvSpPr>
        <p:spPr/>
        <p:txBody>
          <a:bodyPr/>
          <a:lstStyle/>
          <a:p>
            <a:r>
              <a:rPr lang="en-US" dirty="0"/>
              <a:t>Les </a:t>
            </a:r>
            <a:r>
              <a:rPr lang="en-US" dirty="0" err="1"/>
              <a:t>refrigérants</a:t>
            </a:r>
            <a:r>
              <a:rPr lang="en-US" dirty="0"/>
              <a:t> … et </a:t>
            </a:r>
            <a:r>
              <a:rPr lang="en-US" dirty="0" err="1"/>
              <a:t>l’environnement</a:t>
            </a:r>
            <a:endParaRPr lang="en-US" dirty="0"/>
          </a:p>
          <a:p>
            <a:r>
              <a:rPr lang="en-US" dirty="0"/>
              <a:t>La </a:t>
            </a:r>
            <a:r>
              <a:rPr lang="en-US" dirty="0" err="1"/>
              <a:t>réglementation</a:t>
            </a:r>
            <a:r>
              <a:rPr lang="en-US" dirty="0"/>
              <a:t> </a:t>
            </a:r>
          </a:p>
          <a:p>
            <a:r>
              <a:rPr lang="en-US" dirty="0"/>
              <a:t>Quel refrigerant </a:t>
            </a:r>
            <a:r>
              <a:rPr lang="en-US" dirty="0" err="1"/>
              <a:t>choisir</a:t>
            </a:r>
            <a:endParaRPr lang="en-US" dirty="0"/>
          </a:p>
          <a:p>
            <a:r>
              <a:rPr lang="en-US" dirty="0" err="1"/>
              <a:t>Locaux</a:t>
            </a:r>
            <a:r>
              <a:rPr lang="en-US" dirty="0"/>
              <a:t> techniques</a:t>
            </a:r>
          </a:p>
          <a:p>
            <a:r>
              <a:rPr lang="en-US" dirty="0" err="1"/>
              <a:t>Exemples</a:t>
            </a:r>
            <a:endParaRPr lang="en-US" dirty="0"/>
          </a:p>
          <a:p>
            <a:r>
              <a:rPr lang="en-US" dirty="0"/>
              <a:t>Questions</a:t>
            </a:r>
            <a:endParaRPr lang="fr-CH" dirty="0"/>
          </a:p>
        </p:txBody>
      </p:sp>
    </p:spTree>
    <p:extLst>
      <p:ext uri="{BB962C8B-B14F-4D97-AF65-F5344CB8AC3E}">
        <p14:creationId xmlns:p14="http://schemas.microsoft.com/office/powerpoint/2010/main" val="41618355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3C5ED1-5232-5F83-CBED-C1254C594A3F}"/>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1D61BA65-3F4B-FD9E-1025-84332D471A6C}"/>
              </a:ext>
            </a:extLst>
          </p:cNvPr>
          <p:cNvSpPr>
            <a:spLocks noGrp="1"/>
          </p:cNvSpPr>
          <p:nvPr>
            <p:ph type="title"/>
          </p:nvPr>
        </p:nvSpPr>
        <p:spPr/>
        <p:txBody>
          <a:bodyPr/>
          <a:lstStyle/>
          <a:p>
            <a:r>
              <a:rPr lang="en-US" dirty="0"/>
              <a:t>Choix du </a:t>
            </a:r>
            <a:r>
              <a:rPr lang="en-US" dirty="0" err="1"/>
              <a:t>réfrigérant</a:t>
            </a:r>
            <a:endParaRPr lang="en-US" dirty="0"/>
          </a:p>
        </p:txBody>
      </p:sp>
      <p:graphicFrame>
        <p:nvGraphicFramePr>
          <p:cNvPr id="7" name="Tableau 6">
            <a:extLst>
              <a:ext uri="{FF2B5EF4-FFF2-40B4-BE49-F238E27FC236}">
                <a16:creationId xmlns:a16="http://schemas.microsoft.com/office/drawing/2014/main" id="{54FA1F91-8F05-D48B-8918-FCB60AD96435}"/>
              </a:ext>
            </a:extLst>
          </p:cNvPr>
          <p:cNvGraphicFramePr>
            <a:graphicFrameLocks noGrp="1"/>
          </p:cNvGraphicFramePr>
          <p:nvPr>
            <p:extLst>
              <p:ext uri="{D42A27DB-BD31-4B8C-83A1-F6EECF244321}">
                <p14:modId xmlns:p14="http://schemas.microsoft.com/office/powerpoint/2010/main" val="1493292521"/>
              </p:ext>
            </p:extLst>
          </p:nvPr>
        </p:nvGraphicFramePr>
        <p:xfrm>
          <a:off x="982283" y="1791263"/>
          <a:ext cx="10227433" cy="3662680"/>
        </p:xfrm>
        <a:graphic>
          <a:graphicData uri="http://schemas.openxmlformats.org/drawingml/2006/table">
            <a:tbl>
              <a:tblPr firstRow="1" bandRow="1">
                <a:tableStyleId>{5C22544A-7EE6-4342-B048-85BDC9FD1C3A}</a:tableStyleId>
              </a:tblPr>
              <a:tblGrid>
                <a:gridCol w="1204500">
                  <a:extLst>
                    <a:ext uri="{9D8B030D-6E8A-4147-A177-3AD203B41FA5}">
                      <a16:colId xmlns:a16="http://schemas.microsoft.com/office/drawing/2014/main" val="3027512360"/>
                    </a:ext>
                  </a:extLst>
                </a:gridCol>
                <a:gridCol w="922807">
                  <a:extLst>
                    <a:ext uri="{9D8B030D-6E8A-4147-A177-3AD203B41FA5}">
                      <a16:colId xmlns:a16="http://schemas.microsoft.com/office/drawing/2014/main" val="3723669658"/>
                    </a:ext>
                  </a:extLst>
                </a:gridCol>
                <a:gridCol w="3778762">
                  <a:extLst>
                    <a:ext uri="{9D8B030D-6E8A-4147-A177-3AD203B41FA5}">
                      <a16:colId xmlns:a16="http://schemas.microsoft.com/office/drawing/2014/main" val="4237730025"/>
                    </a:ext>
                  </a:extLst>
                </a:gridCol>
                <a:gridCol w="4321364">
                  <a:extLst>
                    <a:ext uri="{9D8B030D-6E8A-4147-A177-3AD203B41FA5}">
                      <a16:colId xmlns:a16="http://schemas.microsoft.com/office/drawing/2014/main" val="3346214516"/>
                    </a:ext>
                  </a:extLst>
                </a:gridCol>
              </a:tblGrid>
              <a:tr h="370840">
                <a:tc>
                  <a:txBody>
                    <a:bodyPr/>
                    <a:lstStyle/>
                    <a:p>
                      <a:r>
                        <a:rPr lang="fr-CH" dirty="0"/>
                        <a:t>Fluide</a:t>
                      </a:r>
                    </a:p>
                  </a:txBody>
                  <a:tcPr/>
                </a:tc>
                <a:tc>
                  <a:txBody>
                    <a:bodyPr/>
                    <a:lstStyle/>
                    <a:p>
                      <a:r>
                        <a:rPr lang="fr-CH" dirty="0"/>
                        <a:t>Cat</a:t>
                      </a:r>
                    </a:p>
                  </a:txBody>
                  <a:tcPr/>
                </a:tc>
                <a:tc>
                  <a:txBody>
                    <a:bodyPr/>
                    <a:lstStyle/>
                    <a:p>
                      <a:r>
                        <a:rPr lang="fr-CH" dirty="0" err="1"/>
                        <a:t>Avantages</a:t>
                      </a:r>
                      <a:endParaRPr lang="fr-CH" dirty="0"/>
                    </a:p>
                  </a:txBody>
                  <a:tcPr/>
                </a:tc>
                <a:tc>
                  <a:txBody>
                    <a:bodyPr/>
                    <a:lstStyle/>
                    <a:p>
                      <a:r>
                        <a:rPr lang="fr-CH" dirty="0"/>
                        <a:t>Inconvénients</a:t>
                      </a:r>
                    </a:p>
                  </a:txBody>
                  <a:tcPr/>
                </a:tc>
                <a:extLst>
                  <a:ext uri="{0D108BD9-81ED-4DB2-BD59-A6C34878D82A}">
                    <a16:rowId xmlns:a16="http://schemas.microsoft.com/office/drawing/2014/main" val="586919834"/>
                  </a:ext>
                </a:extLst>
              </a:tr>
              <a:tr h="370840">
                <a:tc>
                  <a:txBody>
                    <a:bodyPr/>
                    <a:lstStyle/>
                    <a:p>
                      <a:r>
                        <a:rPr lang="fr-CH" dirty="0"/>
                        <a:t>HFC</a:t>
                      </a:r>
                    </a:p>
                  </a:txBody>
                  <a:tcPr/>
                </a:tc>
                <a:tc>
                  <a:txBody>
                    <a:bodyPr/>
                    <a:lstStyle/>
                    <a:p>
                      <a:r>
                        <a:rPr lang="fr-CH" dirty="0"/>
                        <a:t>A1</a:t>
                      </a:r>
                    </a:p>
                  </a:txBody>
                  <a:tcPr/>
                </a:tc>
                <a:tc>
                  <a:txBody>
                    <a:bodyPr/>
                    <a:lstStyle/>
                    <a:p>
                      <a:pPr marL="285750" indent="-285750">
                        <a:buFontTx/>
                        <a:buChar char="-"/>
                      </a:pPr>
                      <a:r>
                        <a:rPr lang="fr-CH" dirty="0" err="1"/>
                        <a:t>Facile </a:t>
                      </a:r>
                      <a:r>
                        <a:rPr lang="fr-CH" dirty="0"/>
                        <a:t>à </a:t>
                      </a:r>
                      <a:r>
                        <a:rPr lang="fr-CH" dirty="0" err="1"/>
                        <a:t>mettre en œuvre</a:t>
                      </a:r>
                      <a:endParaRPr lang="fr-CH" dirty="0"/>
                    </a:p>
                    <a:p>
                      <a:pPr marL="285750" indent="-285750">
                        <a:buFontTx/>
                        <a:buChar char="-"/>
                      </a:pPr>
                      <a:r>
                        <a:rPr lang="fr-CH" dirty="0" err="1"/>
                        <a:t>Facile </a:t>
                      </a:r>
                      <a:r>
                        <a:rPr lang="fr-CH" dirty="0"/>
                        <a:t>à </a:t>
                      </a:r>
                      <a:r>
                        <a:rPr lang="fr-CH" dirty="0" err="1"/>
                        <a:t>entretenir</a:t>
                      </a:r>
                      <a:endParaRPr lang="fr-CH" dirty="0"/>
                    </a:p>
                    <a:p>
                      <a:pPr marL="285750" indent="-285750">
                        <a:buFontTx/>
                        <a:buChar char="-"/>
                      </a:pPr>
                      <a:r>
                        <a:rPr lang="fr-CH" dirty="0"/>
                        <a:t>Coût d'installation</a:t>
                      </a:r>
                    </a:p>
                  </a:txBody>
                  <a:tcPr/>
                </a:tc>
                <a:tc>
                  <a:txBody>
                    <a:bodyPr/>
                    <a:lstStyle/>
                    <a:p>
                      <a:pPr marL="285750" indent="-285750">
                        <a:buFontTx/>
                        <a:buChar char="-"/>
                      </a:pPr>
                      <a:r>
                        <a:rPr lang="fr-CH" dirty="0"/>
                        <a:t>Stable dans l'air</a:t>
                      </a:r>
                    </a:p>
                    <a:p>
                      <a:pPr marL="285750" indent="-285750">
                        <a:buFontTx/>
                        <a:buChar char="-"/>
                      </a:pPr>
                      <a:r>
                        <a:rPr lang="fr-CH" dirty="0"/>
                        <a:t>Interdiction </a:t>
                      </a:r>
                      <a:r>
                        <a:rPr lang="fr-CH" dirty="0" err="1"/>
                        <a:t>à court terme</a:t>
                      </a:r>
                    </a:p>
                    <a:p>
                      <a:pPr marL="285750" indent="-285750">
                        <a:buFontTx/>
                        <a:buChar char="-"/>
                      </a:pPr>
                      <a:r>
                        <a:rPr lang="fr-CH" dirty="0" err="1"/>
                        <a:t>Prix du réfrigérant</a:t>
                      </a:r>
                      <a:r>
                        <a:rPr lang="fr-CH" dirty="0"/>
                        <a:t> </a:t>
                      </a:r>
                    </a:p>
                  </a:txBody>
                  <a:tcPr/>
                </a:tc>
                <a:extLst>
                  <a:ext uri="{0D108BD9-81ED-4DB2-BD59-A6C34878D82A}">
                    <a16:rowId xmlns:a16="http://schemas.microsoft.com/office/drawing/2014/main" val="3579803222"/>
                  </a:ext>
                </a:extLst>
              </a:tr>
              <a:tr h="370840">
                <a:tc>
                  <a:txBody>
                    <a:bodyPr/>
                    <a:lstStyle/>
                    <a:p>
                      <a:r>
                        <a:rPr lang="fr-CH" dirty="0"/>
                        <a:t>HFC</a:t>
                      </a:r>
                    </a:p>
                  </a:txBody>
                  <a:tcPr/>
                </a:tc>
                <a:tc>
                  <a:txBody>
                    <a:bodyPr/>
                    <a:lstStyle/>
                    <a:p>
                      <a:r>
                        <a:rPr lang="fr-CH" dirty="0"/>
                        <a:t>A2L</a:t>
                      </a:r>
                    </a:p>
                  </a:txBody>
                  <a:tcPr/>
                </a:tc>
                <a:tc>
                  <a:txBody>
                    <a:bodyPr/>
                    <a:lstStyle/>
                    <a:p>
                      <a:pPr marL="285750" indent="-285750">
                        <a:buFontTx/>
                        <a:buChar char="-"/>
                      </a:pPr>
                      <a:r>
                        <a:rPr lang="fr-CH" dirty="0" err="1"/>
                        <a:t>Relativement facile </a:t>
                      </a:r>
                      <a:r>
                        <a:rPr lang="fr-CH" dirty="0"/>
                        <a:t>à </a:t>
                      </a:r>
                      <a:r>
                        <a:rPr lang="fr-CH" dirty="0" err="1"/>
                        <a:t>mettre en œuvre</a:t>
                      </a:r>
                      <a:endParaRPr lang="fr-CH" dirty="0"/>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fr-CH" dirty="0" err="1"/>
                        <a:t>Coût</a:t>
                      </a:r>
                      <a:r>
                        <a:rPr lang="fr-CH" dirty="0"/>
                        <a:t> d'installation</a:t>
                      </a:r>
                    </a:p>
                    <a:p>
                      <a:pPr marL="285750" indent="-285750">
                        <a:buFontTx/>
                        <a:buChar char="-"/>
                      </a:pPr>
                      <a:endParaRPr lang="fr-CH" dirty="0"/>
                    </a:p>
                  </a:txBody>
                  <a:tcPr/>
                </a:tc>
                <a:tc>
                  <a:txBody>
                    <a:bodyPr/>
                    <a:lstStyle/>
                    <a:p>
                      <a:pPr marL="285750" indent="-285750">
                        <a:buFontTx/>
                        <a:buChar char="-"/>
                      </a:pPr>
                      <a:r>
                        <a:rPr lang="en-US" dirty="0"/>
                        <a:t>Stable dans l'air</a:t>
                      </a:r>
                    </a:p>
                    <a:p>
                      <a:pPr marL="285750" indent="-285750">
                        <a:buFontTx/>
                        <a:buChar char="-"/>
                      </a:pPr>
                      <a:r>
                        <a:rPr lang="en-US" dirty="0"/>
                        <a:t>Interdiction à moyen terme</a:t>
                      </a:r>
                    </a:p>
                    <a:p>
                      <a:pPr marL="285750" indent="-285750">
                        <a:buFontTx/>
                        <a:buChar char="-"/>
                      </a:pPr>
                      <a:r>
                        <a:rPr lang="en-US" dirty="0"/>
                        <a:t>Utilisation restreinte (sécurité)</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fr-CH" dirty="0" err="1"/>
                        <a:t>Prix du réfrigérant </a:t>
                      </a:r>
                      <a:r>
                        <a:rPr lang="en-US" dirty="0"/>
                        <a:t> </a:t>
                      </a:r>
                      <a:endParaRPr lang="fr-FR" dirty="0"/>
                    </a:p>
                  </a:txBody>
                  <a:tcPr/>
                </a:tc>
                <a:extLst>
                  <a:ext uri="{0D108BD9-81ED-4DB2-BD59-A6C34878D82A}">
                    <a16:rowId xmlns:a16="http://schemas.microsoft.com/office/drawing/2014/main" val="1746083866"/>
                  </a:ext>
                </a:extLst>
              </a:tr>
              <a:tr h="370840">
                <a:tc>
                  <a:txBody>
                    <a:bodyPr/>
                    <a:lstStyle/>
                    <a:p>
                      <a:r>
                        <a:rPr lang="fr-CH" dirty="0"/>
                        <a:t>HFO</a:t>
                      </a:r>
                    </a:p>
                  </a:txBody>
                  <a:tcPr/>
                </a:tc>
                <a:tc>
                  <a:txBody>
                    <a:bodyPr/>
                    <a:lstStyle/>
                    <a:p>
                      <a:r>
                        <a:rPr lang="fr-CH" dirty="0"/>
                        <a:t>A2L</a:t>
                      </a:r>
                    </a:p>
                  </a:txBody>
                  <a:tcPr/>
                </a:tc>
                <a:tc>
                  <a:txBody>
                    <a:bodyPr/>
                    <a:lstStyle/>
                    <a:p>
                      <a:pPr marL="285750" indent="-285750">
                        <a:buFontTx/>
                        <a:buChar char="-"/>
                      </a:pPr>
                      <a:r>
                        <a:rPr lang="fr-FR" dirty="0" err="1"/>
                        <a:t>Relativement facile </a:t>
                      </a:r>
                      <a:r>
                        <a:rPr lang="fr-FR" dirty="0"/>
                        <a:t>à </a:t>
                      </a:r>
                      <a:r>
                        <a:rPr lang="fr-FR" dirty="0" err="1"/>
                        <a:t>mettre en œuvre</a:t>
                      </a:r>
                      <a:endParaRPr lang="fr-FR" dirty="0"/>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fr-CH" dirty="0" err="1"/>
                        <a:t>Coût</a:t>
                      </a:r>
                      <a:r>
                        <a:rPr lang="fr-CH" dirty="0"/>
                        <a:t> d'installation</a:t>
                      </a:r>
                    </a:p>
                    <a:p>
                      <a:pPr marL="285750" indent="-285750">
                        <a:buFontTx/>
                        <a:buChar char="-"/>
                      </a:pPr>
                      <a:r>
                        <a:rPr lang="fr-FR" dirty="0" err="1"/>
                        <a:t>Autorisé </a:t>
                      </a:r>
                      <a:r>
                        <a:rPr lang="fr-FR" dirty="0"/>
                        <a:t>(</a:t>
                      </a:r>
                      <a:r>
                        <a:rPr lang="fr-FR" dirty="0" err="1"/>
                        <a:t>actuellement</a:t>
                      </a:r>
                      <a:r>
                        <a:rPr lang="fr-FR" dirty="0"/>
                        <a:t>)</a:t>
                      </a:r>
                    </a:p>
                  </a:txBody>
                  <a:tcPr/>
                </a:tc>
                <a:tc>
                  <a:txBody>
                    <a:bodyPr/>
                    <a:lstStyle/>
                    <a:p>
                      <a:pPr marL="285750" indent="-285750">
                        <a:buFontTx/>
                        <a:buChar char="-"/>
                      </a:pPr>
                      <a:r>
                        <a:rPr lang="en-US" dirty="0"/>
                        <a:t>Restrictions d'utilisation (sécurité)</a:t>
                      </a:r>
                    </a:p>
                    <a:p>
                      <a:pPr marL="285750" indent="-285750">
                        <a:buFontTx/>
                        <a:buChar char="-"/>
                      </a:pPr>
                      <a:r>
                        <a:rPr lang="en-US" dirty="0"/>
                        <a:t>Impact environnemental</a:t>
                      </a:r>
                    </a:p>
                    <a:p>
                      <a:pPr marL="285750" indent="-285750">
                        <a:buFontTx/>
                        <a:buChar char="-"/>
                      </a:pPr>
                      <a:r>
                        <a:rPr lang="en-US" dirty="0"/>
                        <a:t>Avenir incertain avec les PFAS (TFA)</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fr-CH" dirty="0" err="1"/>
                        <a:t>Prix du réfrigérant </a:t>
                      </a:r>
                      <a:r>
                        <a:rPr lang="en-US" dirty="0"/>
                        <a:t> </a:t>
                      </a:r>
                      <a:endParaRPr lang="fr-FR" dirty="0"/>
                    </a:p>
                  </a:txBody>
                  <a:tcPr/>
                </a:tc>
                <a:extLst>
                  <a:ext uri="{0D108BD9-81ED-4DB2-BD59-A6C34878D82A}">
                    <a16:rowId xmlns:a16="http://schemas.microsoft.com/office/drawing/2014/main" val="1782079998"/>
                  </a:ext>
                </a:extLst>
              </a:tr>
            </a:tbl>
          </a:graphicData>
        </a:graphic>
      </p:graphicFrame>
    </p:spTree>
    <p:extLst>
      <p:ext uri="{BB962C8B-B14F-4D97-AF65-F5344CB8AC3E}">
        <p14:creationId xmlns:p14="http://schemas.microsoft.com/office/powerpoint/2010/main" val="17428458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C9C0D9-2CDE-D5D4-6082-C32E73D73164}"/>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1BD41D26-0158-381B-4AA5-44A45B2BDE0E}"/>
              </a:ext>
            </a:extLst>
          </p:cNvPr>
          <p:cNvSpPr>
            <a:spLocks noGrp="1"/>
          </p:cNvSpPr>
          <p:nvPr>
            <p:ph type="title"/>
          </p:nvPr>
        </p:nvSpPr>
        <p:spPr/>
        <p:txBody>
          <a:bodyPr/>
          <a:lstStyle/>
          <a:p>
            <a:r>
              <a:rPr lang="en-US" dirty="0"/>
              <a:t>Choix du réfrigérant</a:t>
            </a:r>
            <a:endParaRPr lang="fr-CH" dirty="0"/>
          </a:p>
        </p:txBody>
      </p:sp>
      <p:graphicFrame>
        <p:nvGraphicFramePr>
          <p:cNvPr id="7" name="Tableau 6">
            <a:extLst>
              <a:ext uri="{FF2B5EF4-FFF2-40B4-BE49-F238E27FC236}">
                <a16:creationId xmlns:a16="http://schemas.microsoft.com/office/drawing/2014/main" id="{91BA1372-D313-E1F8-52C7-E5420BCFDE4F}"/>
              </a:ext>
            </a:extLst>
          </p:cNvPr>
          <p:cNvGraphicFramePr>
            <a:graphicFrameLocks noGrp="1"/>
          </p:cNvGraphicFramePr>
          <p:nvPr>
            <p:extLst>
              <p:ext uri="{D42A27DB-BD31-4B8C-83A1-F6EECF244321}">
                <p14:modId xmlns:p14="http://schemas.microsoft.com/office/powerpoint/2010/main" val="2763675367"/>
              </p:ext>
            </p:extLst>
          </p:nvPr>
        </p:nvGraphicFramePr>
        <p:xfrm>
          <a:off x="914400" y="1782869"/>
          <a:ext cx="10801350" cy="4023360"/>
        </p:xfrm>
        <a:graphic>
          <a:graphicData uri="http://schemas.openxmlformats.org/drawingml/2006/table">
            <a:tbl>
              <a:tblPr firstRow="1" bandRow="1">
                <a:tableStyleId>{5C22544A-7EE6-4342-B048-85BDC9FD1C3A}</a:tableStyleId>
              </a:tblPr>
              <a:tblGrid>
                <a:gridCol w="1049572">
                  <a:extLst>
                    <a:ext uri="{9D8B030D-6E8A-4147-A177-3AD203B41FA5}">
                      <a16:colId xmlns:a16="http://schemas.microsoft.com/office/drawing/2014/main" val="3027512360"/>
                    </a:ext>
                  </a:extLst>
                </a:gridCol>
                <a:gridCol w="759053">
                  <a:extLst>
                    <a:ext uri="{9D8B030D-6E8A-4147-A177-3AD203B41FA5}">
                      <a16:colId xmlns:a16="http://schemas.microsoft.com/office/drawing/2014/main" val="3723669658"/>
                    </a:ext>
                  </a:extLst>
                </a:gridCol>
                <a:gridCol w="4887450">
                  <a:extLst>
                    <a:ext uri="{9D8B030D-6E8A-4147-A177-3AD203B41FA5}">
                      <a16:colId xmlns:a16="http://schemas.microsoft.com/office/drawing/2014/main" val="4237730025"/>
                    </a:ext>
                  </a:extLst>
                </a:gridCol>
                <a:gridCol w="4105275">
                  <a:extLst>
                    <a:ext uri="{9D8B030D-6E8A-4147-A177-3AD203B41FA5}">
                      <a16:colId xmlns:a16="http://schemas.microsoft.com/office/drawing/2014/main" val="3346214516"/>
                    </a:ext>
                  </a:extLst>
                </a:gridCol>
              </a:tblGrid>
              <a:tr h="0">
                <a:tc>
                  <a:txBody>
                    <a:bodyPr/>
                    <a:lstStyle/>
                    <a:p>
                      <a:r>
                        <a:rPr lang="fr-CH" dirty="0" err="1"/>
                        <a:t>Fluide</a:t>
                      </a:r>
                      <a:endParaRPr lang="fr-CH" dirty="0"/>
                    </a:p>
                  </a:txBody>
                  <a:tcPr/>
                </a:tc>
                <a:tc>
                  <a:txBody>
                    <a:bodyPr/>
                    <a:lstStyle/>
                    <a:p>
                      <a:r>
                        <a:rPr lang="fr-CH" dirty="0"/>
                        <a:t>Cat</a:t>
                      </a:r>
                    </a:p>
                  </a:txBody>
                  <a:tcPr/>
                </a:tc>
                <a:tc>
                  <a:txBody>
                    <a:bodyPr/>
                    <a:lstStyle/>
                    <a:p>
                      <a:r>
                        <a:rPr lang="fr-CH" dirty="0"/>
                        <a:t>Avantages</a:t>
                      </a:r>
                    </a:p>
                  </a:txBody>
                  <a:tcPr/>
                </a:tc>
                <a:tc>
                  <a:txBody>
                    <a:bodyPr/>
                    <a:lstStyle/>
                    <a:p>
                      <a:r>
                        <a:rPr lang="fr-CH" dirty="0" err="1"/>
                        <a:t>Inconvénients</a:t>
                      </a:r>
                      <a:endParaRPr lang="fr-CH" dirty="0"/>
                    </a:p>
                  </a:txBody>
                  <a:tcPr/>
                </a:tc>
                <a:extLst>
                  <a:ext uri="{0D108BD9-81ED-4DB2-BD59-A6C34878D82A}">
                    <a16:rowId xmlns:a16="http://schemas.microsoft.com/office/drawing/2014/main" val="586919834"/>
                  </a:ext>
                </a:extLst>
              </a:tr>
              <a:tr h="370840">
                <a:tc>
                  <a:txBody>
                    <a:bodyPr/>
                    <a:lstStyle/>
                    <a:p>
                      <a:r>
                        <a:rPr lang="fr-CH" dirty="0"/>
                        <a:t>CO</a:t>
                      </a:r>
                      <a:r>
                        <a:rPr lang="fr-CH" baseline="-25000" dirty="0"/>
                        <a:t>2</a:t>
                      </a:r>
                      <a:r>
                        <a:rPr lang="fr-CH" dirty="0"/>
                        <a:t> / R744</a:t>
                      </a:r>
                    </a:p>
                  </a:txBody>
                  <a:tcPr/>
                </a:tc>
                <a:tc>
                  <a:txBody>
                    <a:bodyPr/>
                    <a:lstStyle/>
                    <a:p>
                      <a:r>
                        <a:rPr lang="fr-CH" dirty="0"/>
                        <a:t>A1</a:t>
                      </a:r>
                    </a:p>
                  </a:txBody>
                  <a:tcPr/>
                </a:tc>
                <a:tc>
                  <a:txBody>
                    <a:bodyPr/>
                    <a:lstStyle/>
                    <a:p>
                      <a:pPr marL="285750" indent="-285750">
                        <a:buFontTx/>
                        <a:buChar char="-"/>
                      </a:pPr>
                      <a:r>
                        <a:rPr lang="en-US" dirty="0"/>
                        <a:t>Potentiel élevé de récupération de </a:t>
                      </a:r>
                      <a:r>
                        <a:rPr lang="en-US" dirty="0" err="1"/>
                        <a:t>chaleur</a:t>
                      </a:r>
                      <a:r>
                        <a:rPr lang="en-US" dirty="0"/>
                        <a:t> à haute </a:t>
                      </a:r>
                      <a:r>
                        <a:rPr lang="en-US" dirty="0" err="1"/>
                        <a:t>température</a:t>
                      </a:r>
                      <a:r>
                        <a:rPr lang="en-US" dirty="0"/>
                        <a:t> (ECS)</a:t>
                      </a:r>
                    </a:p>
                    <a:p>
                      <a:pPr marL="285750" indent="-285750">
                        <a:buFontTx/>
                        <a:buChar char="-"/>
                      </a:pPr>
                      <a:r>
                        <a:rPr lang="en-US" dirty="0"/>
                        <a:t>COP élevé en mode sous-critique (température de condensation &lt; 25 °C) et/</a:t>
                      </a:r>
                      <a:r>
                        <a:rPr lang="en-US" dirty="0" err="1"/>
                        <a:t>ou</a:t>
                      </a:r>
                      <a:r>
                        <a:rPr lang="en-US" dirty="0"/>
                        <a:t> temperature de retour </a:t>
                      </a:r>
                      <a:r>
                        <a:rPr lang="en-US" dirty="0" err="1"/>
                        <a:t>froid</a:t>
                      </a:r>
                      <a:endParaRPr lang="en-US" dirty="0"/>
                    </a:p>
                    <a:p>
                      <a:pPr marL="285750" indent="-285750">
                        <a:buFontTx/>
                        <a:buChar char="-"/>
                      </a:pPr>
                      <a:r>
                        <a:rPr lang="en-US" dirty="0"/>
                        <a:t>Fonctionnement en mode booster (applications multiples avec la même unité)</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fr-CH" dirty="0"/>
                        <a:t>Prix du réfrigérant</a:t>
                      </a:r>
                      <a:endParaRPr lang="fr-FR" dirty="0"/>
                    </a:p>
                    <a:p>
                      <a:pPr marL="285750" indent="-285750">
                        <a:buFontTx/>
                        <a:buChar char="-"/>
                      </a:pPr>
                      <a:r>
                        <a:rPr lang="en-US" dirty="0"/>
                        <a:t>Fluide naturel (aucune restriction)</a:t>
                      </a:r>
                    </a:p>
                    <a:p>
                      <a:pPr marL="285750" indent="-285750">
                        <a:buFontTx/>
                        <a:buChar char="-"/>
                      </a:pPr>
                      <a:r>
                        <a:rPr lang="en-US" dirty="0"/>
                        <a:t>Capacité thermique spécifique et densité élevées --&gt; système compact</a:t>
                      </a:r>
                    </a:p>
                    <a:p>
                      <a:pPr marL="285750" indent="-285750">
                        <a:buFontTx/>
                        <a:buChar char="-"/>
                      </a:pPr>
                      <a:r>
                        <a:rPr lang="en-US" dirty="0"/>
                        <a:t>Incombustible</a:t>
                      </a:r>
                      <a:endParaRPr lang="fr-CH" dirty="0"/>
                    </a:p>
                  </a:txBody>
                  <a:tcPr/>
                </a:tc>
                <a:tc>
                  <a:txBody>
                    <a:bodyPr/>
                    <a:lstStyle/>
                    <a:p>
                      <a:pPr marL="285750" indent="-285750">
                        <a:buFontTx/>
                        <a:buChar char="-"/>
                      </a:pPr>
                      <a:r>
                        <a:rPr lang="en-US" dirty="0"/>
                        <a:t>Ne convient pas au mode pompe à chaleur avec une température de retour élevée</a:t>
                      </a:r>
                    </a:p>
                    <a:p>
                      <a:pPr marL="285750" indent="-285750">
                        <a:buFontTx/>
                        <a:buChar char="-"/>
                      </a:pPr>
                      <a:r>
                        <a:rPr lang="en-US" dirty="0"/>
                        <a:t>Pressions de fonctionnement élevées (PS 40-120 bars)</a:t>
                      </a:r>
                    </a:p>
                    <a:p>
                      <a:pPr marL="285750" indent="-285750">
                        <a:buFontTx/>
                        <a:buChar char="-"/>
                      </a:pPr>
                      <a:r>
                        <a:rPr lang="en-US" dirty="0"/>
                        <a:t>Complexité des installations (</a:t>
                      </a:r>
                      <a:r>
                        <a:rPr lang="en-US" dirty="0" err="1"/>
                        <a:t>subcritiques/transcritiques</a:t>
                      </a:r>
                      <a:r>
                        <a:rPr lang="en-US" dirty="0"/>
                        <a:t>)</a:t>
                      </a:r>
                    </a:p>
                    <a:p>
                      <a:pPr marL="285750" indent="-285750">
                        <a:buFontTx/>
                        <a:buChar char="-"/>
                      </a:pPr>
                      <a:r>
                        <a:rPr lang="en-US" dirty="0"/>
                        <a:t>Coûts d'installation (~+30 %)</a:t>
                      </a:r>
                      <a:br>
                        <a:rPr lang="en-US" dirty="0"/>
                      </a:br>
                      <a:r>
                        <a:rPr lang="en-US" dirty="0"/>
                        <a:t>(</a:t>
                      </a:r>
                      <a:r>
                        <a:rPr lang="en-US" dirty="0" err="1"/>
                        <a:t>écart</a:t>
                      </a:r>
                      <a:r>
                        <a:rPr lang="en-US" dirty="0"/>
                        <a:t> </a:t>
                      </a:r>
                      <a:r>
                        <a:rPr lang="en-US" dirty="0" err="1"/>
                        <a:t>diminue</a:t>
                      </a:r>
                      <a:r>
                        <a:rPr lang="en-US" dirty="0"/>
                        <a:t> avec la </a:t>
                      </a:r>
                      <a:r>
                        <a:rPr lang="en-US" dirty="0" err="1"/>
                        <a:t>standardisation</a:t>
                      </a:r>
                      <a:r>
                        <a:rPr lang="en-US" dirty="0"/>
                        <a:t>)</a:t>
                      </a:r>
                      <a:endParaRPr lang="fr-CH" dirty="0"/>
                    </a:p>
                  </a:txBody>
                  <a:tcPr/>
                </a:tc>
                <a:extLst>
                  <a:ext uri="{0D108BD9-81ED-4DB2-BD59-A6C34878D82A}">
                    <a16:rowId xmlns:a16="http://schemas.microsoft.com/office/drawing/2014/main" val="3579803222"/>
                  </a:ext>
                </a:extLst>
              </a:tr>
            </a:tbl>
          </a:graphicData>
        </a:graphic>
      </p:graphicFrame>
    </p:spTree>
    <p:extLst>
      <p:ext uri="{BB962C8B-B14F-4D97-AF65-F5344CB8AC3E}">
        <p14:creationId xmlns:p14="http://schemas.microsoft.com/office/powerpoint/2010/main" val="9013073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828760-8884-E61D-1C6F-6B59DA56B07E}"/>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62342743-4947-3EF9-6C27-0EDC461427A6}"/>
              </a:ext>
            </a:extLst>
          </p:cNvPr>
          <p:cNvSpPr>
            <a:spLocks noGrp="1"/>
          </p:cNvSpPr>
          <p:nvPr>
            <p:ph type="title"/>
          </p:nvPr>
        </p:nvSpPr>
        <p:spPr/>
        <p:txBody>
          <a:bodyPr/>
          <a:lstStyle/>
          <a:p>
            <a:r>
              <a:rPr lang="en-US" dirty="0"/>
              <a:t>Choix du réfrigérant</a:t>
            </a:r>
            <a:endParaRPr lang="fr-CH" dirty="0"/>
          </a:p>
        </p:txBody>
      </p:sp>
      <p:graphicFrame>
        <p:nvGraphicFramePr>
          <p:cNvPr id="7" name="Tableau 6">
            <a:extLst>
              <a:ext uri="{FF2B5EF4-FFF2-40B4-BE49-F238E27FC236}">
                <a16:creationId xmlns:a16="http://schemas.microsoft.com/office/drawing/2014/main" id="{2E265376-121E-7B8D-58B9-31B1749A159E}"/>
              </a:ext>
            </a:extLst>
          </p:cNvPr>
          <p:cNvGraphicFramePr>
            <a:graphicFrameLocks noGrp="1"/>
          </p:cNvGraphicFramePr>
          <p:nvPr>
            <p:extLst>
              <p:ext uri="{D42A27DB-BD31-4B8C-83A1-F6EECF244321}">
                <p14:modId xmlns:p14="http://schemas.microsoft.com/office/powerpoint/2010/main" val="463932657"/>
              </p:ext>
            </p:extLst>
          </p:nvPr>
        </p:nvGraphicFramePr>
        <p:xfrm>
          <a:off x="914400" y="1782869"/>
          <a:ext cx="10801350" cy="3749040"/>
        </p:xfrm>
        <a:graphic>
          <a:graphicData uri="http://schemas.openxmlformats.org/drawingml/2006/table">
            <a:tbl>
              <a:tblPr firstRow="1" bandRow="1">
                <a:tableStyleId>{5C22544A-7EE6-4342-B048-85BDC9FD1C3A}</a:tableStyleId>
              </a:tblPr>
              <a:tblGrid>
                <a:gridCol w="1085056">
                  <a:extLst>
                    <a:ext uri="{9D8B030D-6E8A-4147-A177-3AD203B41FA5}">
                      <a16:colId xmlns:a16="http://schemas.microsoft.com/office/drawing/2014/main" val="3027512360"/>
                    </a:ext>
                  </a:extLst>
                </a:gridCol>
                <a:gridCol w="723569">
                  <a:extLst>
                    <a:ext uri="{9D8B030D-6E8A-4147-A177-3AD203B41FA5}">
                      <a16:colId xmlns:a16="http://schemas.microsoft.com/office/drawing/2014/main" val="3723669658"/>
                    </a:ext>
                  </a:extLst>
                </a:gridCol>
                <a:gridCol w="4715123">
                  <a:extLst>
                    <a:ext uri="{9D8B030D-6E8A-4147-A177-3AD203B41FA5}">
                      <a16:colId xmlns:a16="http://schemas.microsoft.com/office/drawing/2014/main" val="4237730025"/>
                    </a:ext>
                  </a:extLst>
                </a:gridCol>
                <a:gridCol w="4277602">
                  <a:extLst>
                    <a:ext uri="{9D8B030D-6E8A-4147-A177-3AD203B41FA5}">
                      <a16:colId xmlns:a16="http://schemas.microsoft.com/office/drawing/2014/main" val="3346214516"/>
                    </a:ext>
                  </a:extLst>
                </a:gridCol>
              </a:tblGrid>
              <a:tr h="0">
                <a:tc>
                  <a:txBody>
                    <a:bodyPr/>
                    <a:lstStyle/>
                    <a:p>
                      <a:r>
                        <a:rPr lang="fr-CH" dirty="0"/>
                        <a:t>Fluides</a:t>
                      </a:r>
                    </a:p>
                  </a:txBody>
                  <a:tcPr/>
                </a:tc>
                <a:tc>
                  <a:txBody>
                    <a:bodyPr/>
                    <a:lstStyle/>
                    <a:p>
                      <a:r>
                        <a:rPr lang="fr-CH" dirty="0"/>
                        <a:t>Cat</a:t>
                      </a:r>
                    </a:p>
                  </a:txBody>
                  <a:tcPr/>
                </a:tc>
                <a:tc>
                  <a:txBody>
                    <a:bodyPr/>
                    <a:lstStyle/>
                    <a:p>
                      <a:r>
                        <a:rPr lang="fr-CH" dirty="0"/>
                        <a:t>Avantages</a:t>
                      </a:r>
                    </a:p>
                  </a:txBody>
                  <a:tcPr/>
                </a:tc>
                <a:tc>
                  <a:txBody>
                    <a:bodyPr/>
                    <a:lstStyle/>
                    <a:p>
                      <a:r>
                        <a:rPr lang="fr-CH" dirty="0" err="1"/>
                        <a:t>Inconvénients</a:t>
                      </a:r>
                      <a:endParaRPr lang="fr-CH" dirty="0"/>
                    </a:p>
                  </a:txBody>
                  <a:tcPr/>
                </a:tc>
                <a:extLst>
                  <a:ext uri="{0D108BD9-81ED-4DB2-BD59-A6C34878D82A}">
                    <a16:rowId xmlns:a16="http://schemas.microsoft.com/office/drawing/2014/main" val="586919834"/>
                  </a:ext>
                </a:extLst>
              </a:tr>
              <a:tr h="370840">
                <a:tc>
                  <a:txBody>
                    <a:bodyPr/>
                    <a:lstStyle/>
                    <a:p>
                      <a:r>
                        <a:rPr lang="fr-CH" dirty="0"/>
                        <a:t>NH3</a:t>
                      </a:r>
                    </a:p>
                  </a:txBody>
                  <a:tcPr/>
                </a:tc>
                <a:tc>
                  <a:txBody>
                    <a:bodyPr/>
                    <a:lstStyle/>
                    <a:p>
                      <a:r>
                        <a:rPr lang="fr-CH" dirty="0"/>
                        <a:t>B2L</a:t>
                      </a:r>
                    </a:p>
                  </a:txBody>
                  <a:tcPr/>
                </a:tc>
                <a:tc>
                  <a:txBody>
                    <a:bodyPr/>
                    <a:lstStyle/>
                    <a:p>
                      <a:pPr marL="285750" indent="-285750">
                        <a:buFontTx/>
                        <a:buChar char="-"/>
                      </a:pPr>
                      <a:r>
                        <a:rPr lang="en-US" dirty="0"/>
                        <a:t>Les fuites peuvent être détectées rapidement (</a:t>
                      </a:r>
                      <a:r>
                        <a:rPr lang="en-US" dirty="0" err="1"/>
                        <a:t>odeur</a:t>
                      </a:r>
                      <a:r>
                        <a:rPr lang="en-US" dirty="0"/>
                        <a:t> forte)</a:t>
                      </a:r>
                    </a:p>
                    <a:p>
                      <a:pPr marL="285750" indent="-285750">
                        <a:buFontTx/>
                        <a:buChar char="-"/>
                      </a:pPr>
                      <a:r>
                        <a:rPr lang="en-US" dirty="0" err="1"/>
                        <a:t>Approprié</a:t>
                      </a:r>
                      <a:r>
                        <a:rPr lang="en-US" dirty="0"/>
                        <a:t> et efficace pour les installations de grande puissance (refroidisseurs et pompes à chaleur)</a:t>
                      </a:r>
                    </a:p>
                    <a:p>
                      <a:pPr marL="285750" indent="-285750">
                        <a:buFontTx/>
                        <a:buChar char="-"/>
                      </a:pPr>
                      <a:r>
                        <a:rPr lang="en-US" dirty="0"/>
                        <a:t>Convient aux pompes à chaleur à haute température</a:t>
                      </a:r>
                    </a:p>
                    <a:p>
                      <a:pPr marL="285750" indent="-285750">
                        <a:buFontTx/>
                        <a:buChar char="-"/>
                      </a:pPr>
                      <a:r>
                        <a:rPr lang="en-US" dirty="0"/>
                        <a:t>Haute efficacité énergétique</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en-US" dirty="0"/>
                        <a:t>Capacité thermique spécifique </a:t>
                      </a:r>
                      <a:r>
                        <a:rPr lang="en-US" dirty="0" err="1"/>
                        <a:t>élevée</a:t>
                      </a:r>
                      <a:r>
                        <a:rPr lang="en-US" dirty="0"/>
                        <a:t> </a:t>
                      </a:r>
                      <a:br>
                        <a:rPr lang="en-US" dirty="0"/>
                      </a:br>
                      <a:r>
                        <a:rPr lang="en-US" dirty="0"/>
                        <a:t>--&gt; système compact</a:t>
                      </a:r>
                    </a:p>
                    <a:p>
                      <a:pPr marL="285750" indent="-285750">
                        <a:buFontTx/>
                        <a:buChar char="-"/>
                      </a:pPr>
                      <a:r>
                        <a:rPr lang="en-US" dirty="0"/>
                        <a:t>Prix du réfrigérant</a:t>
                      </a:r>
                    </a:p>
                    <a:p>
                      <a:pPr marL="285750" indent="-285750">
                        <a:buFontTx/>
                        <a:buChar char="-"/>
                      </a:pPr>
                      <a:r>
                        <a:rPr lang="en-US" dirty="0"/>
                        <a:t>Facilement absorbé par l'eau</a:t>
                      </a:r>
                      <a:endParaRPr lang="fr-CH" dirty="0"/>
                    </a:p>
                  </a:txBody>
                  <a:tcPr/>
                </a:tc>
                <a:tc>
                  <a:txBody>
                    <a:bodyPr/>
                    <a:lstStyle/>
                    <a:p>
                      <a:pPr marL="285750" indent="-285750">
                        <a:buFontTx/>
                        <a:buChar char="-"/>
                      </a:pPr>
                      <a:r>
                        <a:rPr lang="fr-CH" dirty="0" err="1"/>
                        <a:t>Toxicité</a:t>
                      </a:r>
                      <a:endParaRPr lang="fr-CH" dirty="0"/>
                    </a:p>
                    <a:p>
                      <a:pPr marL="285750" indent="-285750">
                        <a:buFontTx/>
                        <a:buChar char="-"/>
                      </a:pPr>
                      <a:r>
                        <a:rPr lang="fr-CH" dirty="0" err="1"/>
                        <a:t>Inflammabilité </a:t>
                      </a:r>
                      <a:r>
                        <a:rPr lang="fr-CH" dirty="0"/>
                        <a:t>(</a:t>
                      </a:r>
                      <a:r>
                        <a:rPr lang="fr-CH" dirty="0" err="1"/>
                        <a:t>faible</a:t>
                      </a:r>
                      <a:r>
                        <a:rPr lang="fr-CH" dirty="0"/>
                        <a:t>)</a:t>
                      </a:r>
                    </a:p>
                    <a:p>
                      <a:pPr marL="285750" indent="-285750">
                        <a:buFontTx/>
                        <a:buChar char="-"/>
                      </a:pPr>
                      <a:r>
                        <a:rPr lang="fr-CH" dirty="0" err="1"/>
                        <a:t>Mesures de sécurité</a:t>
                      </a:r>
                      <a:r>
                        <a:rPr lang="fr-CH" dirty="0"/>
                        <a:t> importantes </a:t>
                      </a:r>
                    </a:p>
                    <a:p>
                      <a:pPr marL="285750" indent="-285750">
                        <a:buFontTx/>
                        <a:buChar char="-"/>
                      </a:pPr>
                      <a:r>
                        <a:rPr lang="fr-CH" dirty="0" err="1"/>
                        <a:t>Précautions</a:t>
                      </a:r>
                      <a:r>
                        <a:rPr lang="fr-CH" dirty="0"/>
                        <a:t> d'utilisation</a:t>
                      </a:r>
                    </a:p>
                    <a:p>
                      <a:pPr marL="285750" indent="-285750">
                        <a:buFontTx/>
                        <a:buChar char="-"/>
                      </a:pPr>
                      <a:r>
                        <a:rPr lang="fr-CH" dirty="0"/>
                        <a:t>Peu utilisé pour les systèmes à détente directe (par exemple, fluides caloporteurs et frigoporteurs)</a:t>
                      </a:r>
                    </a:p>
                  </a:txBody>
                  <a:tcPr/>
                </a:tc>
                <a:extLst>
                  <a:ext uri="{0D108BD9-81ED-4DB2-BD59-A6C34878D82A}">
                    <a16:rowId xmlns:a16="http://schemas.microsoft.com/office/drawing/2014/main" val="3579803222"/>
                  </a:ext>
                </a:extLst>
              </a:tr>
            </a:tbl>
          </a:graphicData>
        </a:graphic>
      </p:graphicFrame>
    </p:spTree>
    <p:extLst>
      <p:ext uri="{BB962C8B-B14F-4D97-AF65-F5344CB8AC3E}">
        <p14:creationId xmlns:p14="http://schemas.microsoft.com/office/powerpoint/2010/main" val="22121506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4A8ABE-0A46-0978-3F10-6E170EC8821A}"/>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7E8199A1-6E9C-E5CD-6991-94DB1D56FCB8}"/>
              </a:ext>
            </a:extLst>
          </p:cNvPr>
          <p:cNvSpPr>
            <a:spLocks noGrp="1"/>
          </p:cNvSpPr>
          <p:nvPr>
            <p:ph type="title"/>
          </p:nvPr>
        </p:nvSpPr>
        <p:spPr/>
        <p:txBody>
          <a:bodyPr/>
          <a:lstStyle/>
          <a:p>
            <a:r>
              <a:rPr lang="en-US" dirty="0"/>
              <a:t>Choix du réfrigérant</a:t>
            </a:r>
            <a:endParaRPr lang="fr-CH" dirty="0"/>
          </a:p>
        </p:txBody>
      </p:sp>
      <p:graphicFrame>
        <p:nvGraphicFramePr>
          <p:cNvPr id="7" name="Tableau 6">
            <a:extLst>
              <a:ext uri="{FF2B5EF4-FFF2-40B4-BE49-F238E27FC236}">
                <a16:creationId xmlns:a16="http://schemas.microsoft.com/office/drawing/2014/main" id="{DA1BF2BC-2D07-89FF-CC2E-B6FB064FCA56}"/>
              </a:ext>
            </a:extLst>
          </p:cNvPr>
          <p:cNvGraphicFramePr>
            <a:graphicFrameLocks noGrp="1"/>
          </p:cNvGraphicFramePr>
          <p:nvPr/>
        </p:nvGraphicFramePr>
        <p:xfrm>
          <a:off x="914400" y="1782869"/>
          <a:ext cx="10801350" cy="2103120"/>
        </p:xfrm>
        <a:graphic>
          <a:graphicData uri="http://schemas.openxmlformats.org/drawingml/2006/table">
            <a:tbl>
              <a:tblPr firstRow="1" bandRow="1">
                <a:tableStyleId>{5C22544A-7EE6-4342-B048-85BDC9FD1C3A}</a:tableStyleId>
              </a:tblPr>
              <a:tblGrid>
                <a:gridCol w="1439186">
                  <a:extLst>
                    <a:ext uri="{9D8B030D-6E8A-4147-A177-3AD203B41FA5}">
                      <a16:colId xmlns:a16="http://schemas.microsoft.com/office/drawing/2014/main" val="3027512360"/>
                    </a:ext>
                  </a:extLst>
                </a:gridCol>
                <a:gridCol w="699715">
                  <a:extLst>
                    <a:ext uri="{9D8B030D-6E8A-4147-A177-3AD203B41FA5}">
                      <a16:colId xmlns:a16="http://schemas.microsoft.com/office/drawing/2014/main" val="3723669658"/>
                    </a:ext>
                  </a:extLst>
                </a:gridCol>
                <a:gridCol w="4384847">
                  <a:extLst>
                    <a:ext uri="{9D8B030D-6E8A-4147-A177-3AD203B41FA5}">
                      <a16:colId xmlns:a16="http://schemas.microsoft.com/office/drawing/2014/main" val="4237730025"/>
                    </a:ext>
                  </a:extLst>
                </a:gridCol>
                <a:gridCol w="4277602">
                  <a:extLst>
                    <a:ext uri="{9D8B030D-6E8A-4147-A177-3AD203B41FA5}">
                      <a16:colId xmlns:a16="http://schemas.microsoft.com/office/drawing/2014/main" val="3346214516"/>
                    </a:ext>
                  </a:extLst>
                </a:gridCol>
              </a:tblGrid>
              <a:tr h="0">
                <a:tc>
                  <a:txBody>
                    <a:bodyPr/>
                    <a:lstStyle/>
                    <a:p>
                      <a:r>
                        <a:rPr lang="fr-CH" dirty="0" err="1"/>
                        <a:t>Fluide</a:t>
                      </a:r>
                      <a:endParaRPr lang="fr-CH" dirty="0"/>
                    </a:p>
                  </a:txBody>
                  <a:tcPr/>
                </a:tc>
                <a:tc>
                  <a:txBody>
                    <a:bodyPr/>
                    <a:lstStyle/>
                    <a:p>
                      <a:r>
                        <a:rPr lang="fr-CH" dirty="0"/>
                        <a:t>Cat</a:t>
                      </a:r>
                    </a:p>
                  </a:txBody>
                  <a:tcPr/>
                </a:tc>
                <a:tc>
                  <a:txBody>
                    <a:bodyPr/>
                    <a:lstStyle/>
                    <a:p>
                      <a:r>
                        <a:rPr lang="fr-CH" dirty="0" err="1"/>
                        <a:t>Avantage</a:t>
                      </a:r>
                      <a:endParaRPr lang="fr-CH" dirty="0"/>
                    </a:p>
                  </a:txBody>
                  <a:tcPr/>
                </a:tc>
                <a:tc>
                  <a:txBody>
                    <a:bodyPr/>
                    <a:lstStyle/>
                    <a:p>
                      <a:r>
                        <a:rPr lang="fr-CH" dirty="0" err="1"/>
                        <a:t>Inconvénient</a:t>
                      </a:r>
                      <a:endParaRPr lang="fr-CH" dirty="0"/>
                    </a:p>
                  </a:txBody>
                  <a:tcPr/>
                </a:tc>
                <a:extLst>
                  <a:ext uri="{0D108BD9-81ED-4DB2-BD59-A6C34878D82A}">
                    <a16:rowId xmlns:a16="http://schemas.microsoft.com/office/drawing/2014/main" val="586919834"/>
                  </a:ext>
                </a:extLst>
              </a:tr>
              <a:tr h="370840">
                <a:tc>
                  <a:txBody>
                    <a:bodyPr/>
                    <a:lstStyle/>
                    <a:p>
                      <a:r>
                        <a:rPr lang="fr-CH" dirty="0"/>
                        <a:t>HC</a:t>
                      </a:r>
                    </a:p>
                    <a:p>
                      <a:r>
                        <a:rPr lang="fr-CH" dirty="0"/>
                        <a:t>(propane / </a:t>
                      </a:r>
                      <a:r>
                        <a:rPr lang="fr-CH" dirty="0" err="1"/>
                        <a:t>propène</a:t>
                      </a:r>
                      <a:endParaRPr lang="fr-CH" dirty="0"/>
                    </a:p>
                    <a:p>
                      <a:r>
                        <a:rPr lang="fr-CH" dirty="0"/>
                        <a:t>/ butane isobutane)</a:t>
                      </a:r>
                    </a:p>
                  </a:txBody>
                  <a:tcPr/>
                </a:tc>
                <a:tc>
                  <a:txBody>
                    <a:bodyPr/>
                    <a:lstStyle/>
                    <a:p>
                      <a:r>
                        <a:rPr lang="fr-CH" dirty="0"/>
                        <a:t>A3</a:t>
                      </a:r>
                    </a:p>
                  </a:txBody>
                  <a:tcPr/>
                </a:tc>
                <a:tc>
                  <a:txBody>
                    <a:bodyPr/>
                    <a:lstStyle/>
                    <a:p>
                      <a:pPr marL="285750" indent="-285750">
                        <a:buFontTx/>
                        <a:buChar char="-"/>
                      </a:pPr>
                      <a:r>
                        <a:rPr lang="en-US" dirty="0"/>
                        <a:t>COP élevé</a:t>
                      </a:r>
                    </a:p>
                    <a:p>
                      <a:pPr marL="285750" indent="-285750">
                        <a:buFontTx/>
                        <a:buChar char="-"/>
                      </a:pPr>
                      <a:r>
                        <a:rPr lang="en-US" dirty="0"/>
                        <a:t>Haute efficacité énergétique</a:t>
                      </a:r>
                    </a:p>
                    <a:p>
                      <a:pPr marL="285750" indent="-285750">
                        <a:buFontTx/>
                        <a:buChar char="-"/>
                      </a:pPr>
                      <a:r>
                        <a:rPr lang="en-US" dirty="0"/>
                        <a:t>Prix du réfrigérant</a:t>
                      </a:r>
                    </a:p>
                    <a:p>
                      <a:pPr marL="285750" indent="-285750">
                        <a:buFontTx/>
                        <a:buChar char="-"/>
                      </a:pPr>
                      <a:r>
                        <a:rPr lang="en-US" dirty="0"/>
                        <a:t>Convient aux installations de petite et moyenne taille (autonome / refroidisseur / pompe à chaleur)</a:t>
                      </a:r>
                      <a:endParaRPr lang="fr-CH" dirty="0"/>
                    </a:p>
                  </a:txBody>
                  <a:tcPr/>
                </a:tc>
                <a:tc>
                  <a:txBody>
                    <a:bodyPr/>
                    <a:lstStyle/>
                    <a:p>
                      <a:pPr marL="285750" indent="-285750">
                        <a:buFontTx/>
                        <a:buChar char="-"/>
                      </a:pPr>
                      <a:r>
                        <a:rPr lang="en-US" dirty="0"/>
                        <a:t>Hautement inflammable</a:t>
                      </a:r>
                    </a:p>
                    <a:p>
                      <a:pPr marL="285750" indent="-285750">
                        <a:buFontTx/>
                        <a:buChar char="-"/>
                      </a:pPr>
                      <a:r>
                        <a:rPr lang="en-US" dirty="0"/>
                        <a:t>Mesures de sécurité importantes</a:t>
                      </a:r>
                    </a:p>
                    <a:p>
                      <a:pPr marL="285750" indent="-285750">
                        <a:buFontTx/>
                        <a:buChar char="-"/>
                      </a:pPr>
                      <a:r>
                        <a:rPr lang="en-US" dirty="0"/>
                        <a:t>Précautions de manipulation/outils spéciaux</a:t>
                      </a:r>
                    </a:p>
                    <a:p>
                      <a:pPr marL="285750" indent="-285750">
                        <a:buFontTx/>
                        <a:buChar char="-"/>
                      </a:pPr>
                      <a:r>
                        <a:rPr lang="en-US" dirty="0"/>
                        <a:t>Installation à l'intérieur avec enceinte ventilée </a:t>
                      </a:r>
                      <a:endParaRPr lang="fr-CH" dirty="0"/>
                    </a:p>
                  </a:txBody>
                  <a:tcPr/>
                </a:tc>
                <a:extLst>
                  <a:ext uri="{0D108BD9-81ED-4DB2-BD59-A6C34878D82A}">
                    <a16:rowId xmlns:a16="http://schemas.microsoft.com/office/drawing/2014/main" val="3579803222"/>
                  </a:ext>
                </a:extLst>
              </a:tr>
            </a:tbl>
          </a:graphicData>
        </a:graphic>
      </p:graphicFrame>
      <p:graphicFrame>
        <p:nvGraphicFramePr>
          <p:cNvPr id="3" name="Tableau 2">
            <a:extLst>
              <a:ext uri="{FF2B5EF4-FFF2-40B4-BE49-F238E27FC236}">
                <a16:creationId xmlns:a16="http://schemas.microsoft.com/office/drawing/2014/main" id="{6C1AC7AA-DA61-7B21-80EC-2221AD8195C3}"/>
              </a:ext>
            </a:extLst>
          </p:cNvPr>
          <p:cNvGraphicFramePr>
            <a:graphicFrameLocks noGrp="1"/>
          </p:cNvGraphicFramePr>
          <p:nvPr>
            <p:extLst>
              <p:ext uri="{D42A27DB-BD31-4B8C-83A1-F6EECF244321}">
                <p14:modId xmlns:p14="http://schemas.microsoft.com/office/powerpoint/2010/main" val="4044452455"/>
              </p:ext>
            </p:extLst>
          </p:nvPr>
        </p:nvGraphicFramePr>
        <p:xfrm>
          <a:off x="914400" y="4384271"/>
          <a:ext cx="10801350" cy="1828800"/>
        </p:xfrm>
        <a:graphic>
          <a:graphicData uri="http://schemas.openxmlformats.org/drawingml/2006/table">
            <a:tbl>
              <a:tblPr firstRow="1" bandRow="1">
                <a:tableStyleId>{5C22544A-7EE6-4342-B048-85BDC9FD1C3A}</a:tableStyleId>
              </a:tblPr>
              <a:tblGrid>
                <a:gridCol w="1439186">
                  <a:extLst>
                    <a:ext uri="{9D8B030D-6E8A-4147-A177-3AD203B41FA5}">
                      <a16:colId xmlns:a16="http://schemas.microsoft.com/office/drawing/2014/main" val="3027512360"/>
                    </a:ext>
                  </a:extLst>
                </a:gridCol>
                <a:gridCol w="699715">
                  <a:extLst>
                    <a:ext uri="{9D8B030D-6E8A-4147-A177-3AD203B41FA5}">
                      <a16:colId xmlns:a16="http://schemas.microsoft.com/office/drawing/2014/main" val="3723669658"/>
                    </a:ext>
                  </a:extLst>
                </a:gridCol>
                <a:gridCol w="4384847">
                  <a:extLst>
                    <a:ext uri="{9D8B030D-6E8A-4147-A177-3AD203B41FA5}">
                      <a16:colId xmlns:a16="http://schemas.microsoft.com/office/drawing/2014/main" val="4237730025"/>
                    </a:ext>
                  </a:extLst>
                </a:gridCol>
                <a:gridCol w="4277602">
                  <a:extLst>
                    <a:ext uri="{9D8B030D-6E8A-4147-A177-3AD203B41FA5}">
                      <a16:colId xmlns:a16="http://schemas.microsoft.com/office/drawing/2014/main" val="3346214516"/>
                    </a:ext>
                  </a:extLst>
                </a:gridCol>
              </a:tblGrid>
              <a:tr h="0">
                <a:tc>
                  <a:txBody>
                    <a:bodyPr/>
                    <a:lstStyle/>
                    <a:p>
                      <a:r>
                        <a:rPr lang="fr-CH" dirty="0" err="1"/>
                        <a:t>Fluide</a:t>
                      </a:r>
                      <a:endParaRPr lang="fr-CH" dirty="0"/>
                    </a:p>
                  </a:txBody>
                  <a:tcPr/>
                </a:tc>
                <a:tc>
                  <a:txBody>
                    <a:bodyPr/>
                    <a:lstStyle/>
                    <a:p>
                      <a:r>
                        <a:rPr lang="fr-CH" dirty="0"/>
                        <a:t>Cat</a:t>
                      </a:r>
                    </a:p>
                  </a:txBody>
                  <a:tcPr/>
                </a:tc>
                <a:tc>
                  <a:txBody>
                    <a:bodyPr/>
                    <a:lstStyle/>
                    <a:p>
                      <a:r>
                        <a:rPr lang="fr-CH" dirty="0" err="1"/>
                        <a:t>Avantage</a:t>
                      </a:r>
                      <a:endParaRPr lang="fr-CH" dirty="0"/>
                    </a:p>
                  </a:txBody>
                  <a:tcPr/>
                </a:tc>
                <a:tc>
                  <a:txBody>
                    <a:bodyPr/>
                    <a:lstStyle/>
                    <a:p>
                      <a:r>
                        <a:rPr lang="fr-CH" dirty="0" err="1"/>
                        <a:t>Inconvénient</a:t>
                      </a:r>
                      <a:endParaRPr lang="fr-CH" dirty="0"/>
                    </a:p>
                  </a:txBody>
                  <a:tcPr/>
                </a:tc>
                <a:extLst>
                  <a:ext uri="{0D108BD9-81ED-4DB2-BD59-A6C34878D82A}">
                    <a16:rowId xmlns:a16="http://schemas.microsoft.com/office/drawing/2014/main" val="586919834"/>
                  </a:ext>
                </a:extLst>
              </a:tr>
              <a:tr h="370840">
                <a:tc>
                  <a:txBody>
                    <a:bodyPr/>
                    <a:lstStyle/>
                    <a:p>
                      <a:r>
                        <a:rPr lang="fr-CH" dirty="0">
                          <a:solidFill>
                            <a:schemeClr val="tx1">
                              <a:lumMod val="85000"/>
                              <a:lumOff val="15000"/>
                            </a:schemeClr>
                          </a:solidFill>
                        </a:rPr>
                        <a:t>H</a:t>
                      </a:r>
                      <a:r>
                        <a:rPr lang="fr-CH" baseline="-25000" dirty="0">
                          <a:solidFill>
                            <a:schemeClr val="tx1">
                              <a:lumMod val="85000"/>
                              <a:lumOff val="15000"/>
                            </a:schemeClr>
                          </a:solidFill>
                        </a:rPr>
                        <a:t>2</a:t>
                      </a:r>
                      <a:r>
                        <a:rPr lang="fr-CH" dirty="0">
                          <a:solidFill>
                            <a:schemeClr val="tx1">
                              <a:lumMod val="85000"/>
                              <a:lumOff val="15000"/>
                            </a:schemeClr>
                          </a:solidFill>
                        </a:rPr>
                        <a:t>O</a:t>
                      </a:r>
                    </a:p>
                  </a:txBody>
                  <a:tcPr/>
                </a:tc>
                <a:tc>
                  <a:txBody>
                    <a:bodyPr/>
                    <a:lstStyle/>
                    <a:p>
                      <a:r>
                        <a:rPr lang="fr-CH" dirty="0">
                          <a:solidFill>
                            <a:schemeClr val="tx1">
                              <a:lumMod val="85000"/>
                              <a:lumOff val="15000"/>
                            </a:schemeClr>
                          </a:solidFill>
                        </a:rPr>
                        <a:t>A1</a:t>
                      </a:r>
                    </a:p>
                  </a:txBody>
                  <a:tcPr/>
                </a:tc>
                <a:tc>
                  <a:txBody>
                    <a:bodyPr/>
                    <a:lstStyle/>
                    <a:p>
                      <a:pPr marL="285750" indent="-285750">
                        <a:buFontTx/>
                        <a:buChar char="-"/>
                      </a:pPr>
                      <a:r>
                        <a:rPr lang="fr-CH" dirty="0" err="1">
                          <a:solidFill>
                            <a:schemeClr val="tx1">
                              <a:lumMod val="85000"/>
                              <a:lumOff val="15000"/>
                            </a:schemeClr>
                          </a:solidFill>
                        </a:rPr>
                        <a:t>Non toxique </a:t>
                      </a:r>
                      <a:r>
                        <a:rPr lang="fr-CH" dirty="0">
                          <a:solidFill>
                            <a:schemeClr val="tx1">
                              <a:lumMod val="85000"/>
                              <a:lumOff val="15000"/>
                            </a:schemeClr>
                          </a:solidFill>
                        </a:rPr>
                        <a:t>- </a:t>
                      </a:r>
                      <a:r>
                        <a:rPr lang="fr-CH" dirty="0" err="1">
                          <a:solidFill>
                            <a:schemeClr val="tx1">
                              <a:lumMod val="85000"/>
                              <a:lumOff val="15000"/>
                            </a:schemeClr>
                          </a:solidFill>
                        </a:rPr>
                        <a:t>ininflammable</a:t>
                      </a:r>
                      <a:endParaRPr lang="fr-CH" dirty="0">
                        <a:solidFill>
                          <a:schemeClr val="tx1">
                            <a:lumMod val="85000"/>
                            <a:lumOff val="15000"/>
                          </a:schemeClr>
                        </a:solidFill>
                      </a:endParaRPr>
                    </a:p>
                    <a:p>
                      <a:pPr marL="285750" indent="-285750">
                        <a:buFontTx/>
                        <a:buChar char="-"/>
                      </a:pPr>
                      <a:r>
                        <a:rPr lang="fr-CH" dirty="0">
                          <a:solidFill>
                            <a:schemeClr val="tx1">
                              <a:lumMod val="85000"/>
                              <a:lumOff val="15000"/>
                            </a:schemeClr>
                          </a:solidFill>
                        </a:rPr>
                        <a:t>Prix, </a:t>
                      </a:r>
                      <a:r>
                        <a:rPr lang="fr-CH" dirty="0" err="1">
                          <a:solidFill>
                            <a:schemeClr val="tx1">
                              <a:lumMod val="85000"/>
                              <a:lumOff val="15000"/>
                            </a:schemeClr>
                          </a:solidFill>
                        </a:rPr>
                        <a:t>approvisionnement</a:t>
                      </a:r>
                      <a:endParaRPr lang="fr-CH" dirty="0">
                        <a:solidFill>
                          <a:schemeClr val="tx1">
                            <a:lumMod val="85000"/>
                            <a:lumOff val="15000"/>
                          </a:schemeClr>
                        </a:solidFill>
                      </a:endParaRPr>
                    </a:p>
                    <a:p>
                      <a:pPr marL="285750" indent="-285750">
                        <a:buFontTx/>
                        <a:buChar char="-"/>
                      </a:pPr>
                      <a:r>
                        <a:rPr lang="fr-CH" dirty="0" err="1">
                          <a:solidFill>
                            <a:schemeClr val="tx1">
                              <a:lumMod val="85000"/>
                              <a:lumOff val="15000"/>
                            </a:schemeClr>
                          </a:solidFill>
                        </a:rPr>
                        <a:t>Enthalpie </a:t>
                      </a:r>
                      <a:r>
                        <a:rPr lang="fr-CH" dirty="0">
                          <a:solidFill>
                            <a:schemeClr val="tx1">
                              <a:lumMod val="85000"/>
                              <a:lumOff val="15000"/>
                            </a:schemeClr>
                          </a:solidFill>
                        </a:rPr>
                        <a:t>de vaporisation élevée</a:t>
                      </a:r>
                    </a:p>
                  </a:txBody>
                  <a:tcPr/>
                </a:tc>
                <a:tc>
                  <a:txBody>
                    <a:bodyPr/>
                    <a:lstStyle/>
                    <a:p>
                      <a:pPr marL="285750" indent="-285750">
                        <a:buFontTx/>
                        <a:buChar char="-"/>
                      </a:pPr>
                      <a:r>
                        <a:rPr lang="en-US" dirty="0">
                          <a:solidFill>
                            <a:schemeClr val="tx1">
                              <a:lumMod val="85000"/>
                              <a:lumOff val="15000"/>
                            </a:schemeClr>
                          </a:solidFill>
                        </a:rPr>
                        <a:t>Utilisation limitée par ses caractéristiques thermodynamiques </a:t>
                      </a:r>
                    </a:p>
                    <a:p>
                      <a:pPr marL="285750" indent="-285750">
                        <a:buFontTx/>
                        <a:buChar char="-"/>
                      </a:pPr>
                      <a:r>
                        <a:rPr lang="en-US" dirty="0">
                          <a:solidFill>
                            <a:schemeClr val="tx1">
                              <a:lumMod val="85000"/>
                              <a:lumOff val="15000"/>
                            </a:schemeClr>
                          </a:solidFill>
                        </a:rPr>
                        <a:t>Fonctionne sous pression négative</a:t>
                      </a:r>
                    </a:p>
                    <a:p>
                      <a:pPr marL="285750" indent="-285750">
                        <a:buFontTx/>
                        <a:buChar char="-"/>
                      </a:pPr>
                      <a:r>
                        <a:rPr lang="en-US" dirty="0">
                          <a:solidFill>
                            <a:schemeClr val="tx1">
                              <a:lumMod val="85000"/>
                              <a:lumOff val="15000"/>
                            </a:schemeClr>
                          </a:solidFill>
                        </a:rPr>
                        <a:t>Peu adapté aux systèmes de compression conventionnels</a:t>
                      </a:r>
                      <a:endParaRPr lang="fr-CH" dirty="0">
                        <a:solidFill>
                          <a:schemeClr val="tx1">
                            <a:lumMod val="85000"/>
                            <a:lumOff val="15000"/>
                          </a:schemeClr>
                        </a:solidFill>
                      </a:endParaRPr>
                    </a:p>
                  </a:txBody>
                  <a:tcPr/>
                </a:tc>
                <a:extLst>
                  <a:ext uri="{0D108BD9-81ED-4DB2-BD59-A6C34878D82A}">
                    <a16:rowId xmlns:a16="http://schemas.microsoft.com/office/drawing/2014/main" val="3579803222"/>
                  </a:ext>
                </a:extLst>
              </a:tr>
            </a:tbl>
          </a:graphicData>
        </a:graphic>
      </p:graphicFrame>
    </p:spTree>
    <p:extLst>
      <p:ext uri="{BB962C8B-B14F-4D97-AF65-F5344CB8AC3E}">
        <p14:creationId xmlns:p14="http://schemas.microsoft.com/office/powerpoint/2010/main" val="27842508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140F6D4-6E0D-D0BF-298B-94D68273C32F}"/>
              </a:ext>
            </a:extLst>
          </p:cNvPr>
          <p:cNvSpPr>
            <a:spLocks noGrp="1"/>
          </p:cNvSpPr>
          <p:nvPr>
            <p:ph type="title"/>
          </p:nvPr>
        </p:nvSpPr>
        <p:spPr/>
        <p:txBody>
          <a:bodyPr>
            <a:normAutofit/>
          </a:bodyPr>
          <a:lstStyle/>
          <a:p>
            <a:r>
              <a:rPr lang="fr-FR" dirty="0"/>
              <a:t>Réfrigérants naturels - utilisation</a:t>
            </a:r>
            <a:endParaRPr lang="fr-CH" dirty="0"/>
          </a:p>
        </p:txBody>
      </p:sp>
      <p:pic>
        <p:nvPicPr>
          <p:cNvPr id="5" name="Espace réservé du contenu 4">
            <a:extLst>
              <a:ext uri="{FF2B5EF4-FFF2-40B4-BE49-F238E27FC236}">
                <a16:creationId xmlns:a16="http://schemas.microsoft.com/office/drawing/2014/main" id="{861EFDCD-D1A2-7FC2-EF76-734CBBB1C9A1}"/>
              </a:ext>
            </a:extLst>
          </p:cNvPr>
          <p:cNvPicPr>
            <a:picLocks noGrp="1" noChangeAspect="1"/>
          </p:cNvPicPr>
          <p:nvPr>
            <p:ph idx="1"/>
          </p:nvPr>
        </p:nvPicPr>
        <p:blipFill>
          <a:blip r:embed="rId3"/>
          <a:stretch>
            <a:fillRect/>
          </a:stretch>
        </p:blipFill>
        <p:spPr>
          <a:xfrm>
            <a:off x="1487525" y="1333500"/>
            <a:ext cx="9216950" cy="4689475"/>
          </a:xfrm>
          <a:prstGeom prst="rect">
            <a:avLst/>
          </a:prstGeom>
        </p:spPr>
      </p:pic>
      <p:sp>
        <p:nvSpPr>
          <p:cNvPr id="3" name="ZoneTexte 2">
            <a:extLst>
              <a:ext uri="{FF2B5EF4-FFF2-40B4-BE49-F238E27FC236}">
                <a16:creationId xmlns:a16="http://schemas.microsoft.com/office/drawing/2014/main" id="{72B0D5BC-95E3-1480-8248-96B6F3BA42D0}"/>
              </a:ext>
            </a:extLst>
          </p:cNvPr>
          <p:cNvSpPr txBox="1"/>
          <p:nvPr/>
        </p:nvSpPr>
        <p:spPr>
          <a:xfrm>
            <a:off x="8786566" y="6317770"/>
            <a:ext cx="1867050" cy="369332"/>
          </a:xfrm>
          <a:prstGeom prst="rect">
            <a:avLst/>
          </a:prstGeom>
          <a:noFill/>
        </p:spPr>
        <p:txBody>
          <a:bodyPr wrap="none" rtlCol="0">
            <a:spAutoFit/>
          </a:bodyPr>
          <a:lstStyle/>
          <a:p>
            <a:r>
              <a:rPr lang="fr-CH" dirty="0"/>
              <a:t>Source : </a:t>
            </a:r>
            <a:r>
              <a:rPr lang="fr-CH" dirty="0" err="1"/>
              <a:t>Fenagy</a:t>
            </a:r>
            <a:endParaRPr lang="fr-CH" dirty="0"/>
          </a:p>
        </p:txBody>
      </p:sp>
    </p:spTree>
    <p:extLst>
      <p:ext uri="{BB962C8B-B14F-4D97-AF65-F5344CB8AC3E}">
        <p14:creationId xmlns:p14="http://schemas.microsoft.com/office/powerpoint/2010/main" val="37692407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D198482-55F2-B24B-8C95-39D3F75AB976}"/>
              </a:ext>
            </a:extLst>
          </p:cNvPr>
          <p:cNvSpPr>
            <a:spLocks noGrp="1"/>
          </p:cNvSpPr>
          <p:nvPr>
            <p:ph type="title"/>
          </p:nvPr>
        </p:nvSpPr>
        <p:spPr/>
        <p:txBody>
          <a:bodyPr/>
          <a:lstStyle/>
          <a:p>
            <a:r>
              <a:rPr lang="fr-FR" dirty="0"/>
              <a:t>Efficacité des installations de réfrigération au CO2</a:t>
            </a:r>
            <a:endParaRPr lang="fr-CH" dirty="0"/>
          </a:p>
        </p:txBody>
      </p:sp>
      <p:pic>
        <p:nvPicPr>
          <p:cNvPr id="5" name="Espace réservé du contenu 4" descr="Une image contenant texte, capture d’écran, carte&#10;&#10;Le contenu généré par l’IA peut être incorrect.">
            <a:extLst>
              <a:ext uri="{FF2B5EF4-FFF2-40B4-BE49-F238E27FC236}">
                <a16:creationId xmlns:a16="http://schemas.microsoft.com/office/drawing/2014/main" id="{1EFD0C21-0F18-998B-3C48-6689FA5C6EA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42491" y="1145406"/>
            <a:ext cx="10745168" cy="5187900"/>
          </a:xfrm>
        </p:spPr>
      </p:pic>
      <p:sp>
        <p:nvSpPr>
          <p:cNvPr id="3" name="ZoneTexte 2">
            <a:extLst>
              <a:ext uri="{FF2B5EF4-FFF2-40B4-BE49-F238E27FC236}">
                <a16:creationId xmlns:a16="http://schemas.microsoft.com/office/drawing/2014/main" id="{7452FF1F-3129-B12F-8E1D-BA3F5C2D0F19}"/>
              </a:ext>
            </a:extLst>
          </p:cNvPr>
          <p:cNvSpPr txBox="1"/>
          <p:nvPr/>
        </p:nvSpPr>
        <p:spPr>
          <a:xfrm>
            <a:off x="8786566" y="6317770"/>
            <a:ext cx="1947008" cy="369332"/>
          </a:xfrm>
          <a:prstGeom prst="rect">
            <a:avLst/>
          </a:prstGeom>
          <a:noFill/>
        </p:spPr>
        <p:txBody>
          <a:bodyPr wrap="none" rtlCol="0">
            <a:spAutoFit/>
          </a:bodyPr>
          <a:lstStyle/>
          <a:p>
            <a:r>
              <a:rPr lang="fr-CH" dirty="0"/>
              <a:t>Source : Danfoss</a:t>
            </a:r>
          </a:p>
        </p:txBody>
      </p:sp>
    </p:spTree>
    <p:extLst>
      <p:ext uri="{BB962C8B-B14F-4D97-AF65-F5344CB8AC3E}">
        <p14:creationId xmlns:p14="http://schemas.microsoft.com/office/powerpoint/2010/main" val="22111266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621D68-8860-9856-0B3A-81B233AF41E6}"/>
            </a:ext>
          </a:extLst>
        </p:cNvPr>
        <p:cNvGrpSpPr/>
        <p:nvPr/>
      </p:nvGrpSpPr>
      <p:grpSpPr>
        <a:xfrm>
          <a:off x="0" y="0"/>
          <a:ext cx="0" cy="0"/>
          <a:chOff x="0" y="0"/>
          <a:chExt cx="0" cy="0"/>
        </a:xfrm>
      </p:grpSpPr>
      <p:sp>
        <p:nvSpPr>
          <p:cNvPr id="3" name="Sous-titre 2">
            <a:extLst>
              <a:ext uri="{FF2B5EF4-FFF2-40B4-BE49-F238E27FC236}">
                <a16:creationId xmlns:a16="http://schemas.microsoft.com/office/drawing/2014/main" id="{F1ABC7F3-F708-D841-8CBD-DE421430E0DC}"/>
              </a:ext>
            </a:extLst>
          </p:cNvPr>
          <p:cNvSpPr>
            <a:spLocks noGrp="1"/>
          </p:cNvSpPr>
          <p:nvPr>
            <p:ph type="subTitle" idx="1"/>
          </p:nvPr>
        </p:nvSpPr>
        <p:spPr>
          <a:xfrm>
            <a:off x="914399" y="4274312"/>
            <a:ext cx="10801349" cy="590931"/>
          </a:xfrm>
        </p:spPr>
        <p:txBody>
          <a:bodyPr/>
          <a:lstStyle/>
          <a:p>
            <a:r>
              <a:rPr lang="fr-CH" dirty="0"/>
              <a:t>Locaux techniques</a:t>
            </a:r>
          </a:p>
        </p:txBody>
      </p:sp>
    </p:spTree>
    <p:extLst>
      <p:ext uri="{BB962C8B-B14F-4D97-AF65-F5344CB8AC3E}">
        <p14:creationId xmlns:p14="http://schemas.microsoft.com/office/powerpoint/2010/main" val="32620869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A8DC91-8FA1-424F-32AE-8DFE645B43AA}"/>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30FBE0EB-A6E1-3E34-79A9-C2FF6633C52E}"/>
              </a:ext>
            </a:extLst>
          </p:cNvPr>
          <p:cNvSpPr>
            <a:spLocks noGrp="1"/>
          </p:cNvSpPr>
          <p:nvPr>
            <p:ph type="title"/>
          </p:nvPr>
        </p:nvSpPr>
        <p:spPr/>
        <p:txBody>
          <a:bodyPr/>
          <a:lstStyle/>
          <a:p>
            <a:r>
              <a:rPr lang="fr-FR" dirty="0" err="1"/>
              <a:t>Locaux techniques </a:t>
            </a:r>
            <a:r>
              <a:rPr lang="fr-FR" dirty="0"/>
              <a:t>: intérieurs  </a:t>
            </a:r>
            <a:endParaRPr lang="fr-CH" dirty="0"/>
          </a:p>
        </p:txBody>
      </p:sp>
      <p:sp>
        <p:nvSpPr>
          <p:cNvPr id="12" name="Espace réservé du contenu 5">
            <a:extLst>
              <a:ext uri="{FF2B5EF4-FFF2-40B4-BE49-F238E27FC236}">
                <a16:creationId xmlns:a16="http://schemas.microsoft.com/office/drawing/2014/main" id="{047228D6-4621-6AED-6243-F0B019AE8278}"/>
              </a:ext>
            </a:extLst>
          </p:cNvPr>
          <p:cNvSpPr txBox="1">
            <a:spLocks/>
          </p:cNvSpPr>
          <p:nvPr/>
        </p:nvSpPr>
        <p:spPr>
          <a:xfrm>
            <a:off x="4848224" y="1330805"/>
            <a:ext cx="6867525" cy="494617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spc="110" baseline="0">
                <a:solidFill>
                  <a:schemeClr val="accent4"/>
                </a:solidFill>
                <a:latin typeface="Avenir Next LT Pro" panose="020B05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spc="110" baseline="0">
                <a:solidFill>
                  <a:srgbClr val="0065A5"/>
                </a:solidFill>
                <a:latin typeface="Avenir Next LT Pro" panose="020B05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spc="110" baseline="0">
                <a:solidFill>
                  <a:schemeClr val="tx1">
                    <a:lumMod val="75000"/>
                    <a:lumOff val="25000"/>
                  </a:schemeClr>
                </a:solidFill>
                <a:latin typeface="Aptos Display" panose="020B00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spc="110" baseline="0">
                <a:solidFill>
                  <a:schemeClr val="tx1">
                    <a:lumMod val="75000"/>
                    <a:lumOff val="25000"/>
                  </a:schemeClr>
                </a:solidFill>
                <a:latin typeface="Aptos Display" panose="020B00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spc="110" baseline="0">
                <a:solidFill>
                  <a:schemeClr val="tx1">
                    <a:lumMod val="75000"/>
                    <a:lumOff val="25000"/>
                  </a:schemeClr>
                </a:solidFill>
                <a:latin typeface="Aptos Display" panose="020B00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dirty="0"/>
              <a:t>Avantages :</a:t>
            </a:r>
          </a:p>
          <a:p>
            <a:r>
              <a:rPr lang="fr-FR" dirty="0"/>
              <a:t>Protection </a:t>
            </a:r>
            <a:r>
              <a:rPr lang="fr-FR" dirty="0" err="1"/>
              <a:t>contre </a:t>
            </a:r>
            <a:r>
              <a:rPr lang="fr-FR" dirty="0"/>
              <a:t>les </a:t>
            </a:r>
            <a:r>
              <a:rPr lang="fr-FR" dirty="0" err="1"/>
              <a:t>intempéries </a:t>
            </a:r>
            <a:r>
              <a:rPr lang="fr-FR" dirty="0"/>
              <a:t>: </a:t>
            </a:r>
          </a:p>
          <a:p>
            <a:pPr lvl="1"/>
            <a:r>
              <a:rPr lang="fr-FR" dirty="0" err="1"/>
              <a:t>Durée de vie</a:t>
            </a:r>
            <a:endParaRPr lang="fr-FR" dirty="0"/>
          </a:p>
          <a:p>
            <a:pPr lvl="1"/>
            <a:r>
              <a:rPr lang="fr-FR" dirty="0" err="1"/>
              <a:t>Fiabilité</a:t>
            </a:r>
            <a:endParaRPr lang="fr-FR" dirty="0"/>
          </a:p>
          <a:p>
            <a:pPr lvl="1"/>
            <a:r>
              <a:rPr lang="fr-FR" dirty="0" err="1"/>
              <a:t>Coûts</a:t>
            </a:r>
            <a:r>
              <a:rPr lang="fr-FR" dirty="0"/>
              <a:t> d'entretien</a:t>
            </a:r>
          </a:p>
          <a:p>
            <a:endParaRPr lang="fr-FR" dirty="0"/>
          </a:p>
          <a:p>
            <a:pPr marL="0" indent="0">
              <a:buNone/>
            </a:pPr>
            <a:r>
              <a:rPr lang="fr-FR" dirty="0"/>
              <a:t>Inconvénients :</a:t>
            </a:r>
          </a:p>
          <a:p>
            <a:r>
              <a:rPr lang="fr-FR" dirty="0"/>
              <a:t>Espace </a:t>
            </a:r>
            <a:r>
              <a:rPr lang="fr-FR" dirty="0" err="1"/>
              <a:t>disponible</a:t>
            </a:r>
          </a:p>
          <a:p>
            <a:r>
              <a:rPr lang="fr-FR" dirty="0" err="1"/>
              <a:t>Sécurité avec les réfrigérants inflammables</a:t>
            </a:r>
            <a:endParaRPr lang="fr-FR" dirty="0"/>
          </a:p>
          <a:p>
            <a:r>
              <a:rPr lang="fr-FR" dirty="0"/>
              <a:t>Coût</a:t>
            </a:r>
          </a:p>
          <a:p>
            <a:pPr marL="0" indent="0">
              <a:buNone/>
            </a:pPr>
            <a:endParaRPr lang="fr-FR" dirty="0"/>
          </a:p>
        </p:txBody>
      </p:sp>
      <p:pic>
        <p:nvPicPr>
          <p:cNvPr id="4" name="Image 3" descr="Une image contenant machine, ingénierie, industrie, acier&#10;&#10;Le contenu généré par l’IA peut être incorrect.">
            <a:extLst>
              <a:ext uri="{FF2B5EF4-FFF2-40B4-BE49-F238E27FC236}">
                <a16:creationId xmlns:a16="http://schemas.microsoft.com/office/drawing/2014/main" id="{D93AE974-DFED-EAAC-42BC-3BE02CDE54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8371" y="1514475"/>
            <a:ext cx="3378200" cy="2533650"/>
          </a:xfrm>
          <a:prstGeom prst="rect">
            <a:avLst/>
          </a:prstGeom>
        </p:spPr>
      </p:pic>
      <p:pic>
        <p:nvPicPr>
          <p:cNvPr id="5" name="Image 4" descr="Une image contenant plein air, ciel, bâtiment, sol&#10;&#10;Le contenu généré par l’IA peut être incorrect.">
            <a:extLst>
              <a:ext uri="{FF2B5EF4-FFF2-40B4-BE49-F238E27FC236}">
                <a16:creationId xmlns:a16="http://schemas.microsoft.com/office/drawing/2014/main" id="{3849FBBC-482F-284E-0915-976AF6C9C0B5}"/>
              </a:ext>
            </a:extLst>
          </p:cNvPr>
          <p:cNvPicPr>
            <a:picLocks noChangeAspect="1"/>
          </p:cNvPicPr>
          <p:nvPr/>
        </p:nvPicPr>
        <p:blipFill>
          <a:blip r:embed="rId4">
            <a:extLst>
              <a:ext uri="{28A0092B-C50C-407E-A947-70E740481C1C}">
                <a14:useLocalDpi xmlns:a14="http://schemas.microsoft.com/office/drawing/2010/main" val="0"/>
              </a:ext>
            </a:extLst>
          </a:blip>
          <a:srcRect b="15106"/>
          <a:stretch>
            <a:fillRect/>
          </a:stretch>
        </p:blipFill>
        <p:spPr>
          <a:xfrm>
            <a:off x="2252860" y="3964877"/>
            <a:ext cx="2438771" cy="2757296"/>
          </a:xfrm>
          <a:prstGeom prst="rect">
            <a:avLst/>
          </a:prstGeom>
        </p:spPr>
      </p:pic>
    </p:spTree>
    <p:extLst>
      <p:ext uri="{BB962C8B-B14F-4D97-AF65-F5344CB8AC3E}">
        <p14:creationId xmlns:p14="http://schemas.microsoft.com/office/powerpoint/2010/main" val="26074256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84952D-4AB7-1AAE-5139-B5E0DE80EDE6}"/>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05F7F3E9-45BC-959B-77CD-EBBA93A69E3F}"/>
              </a:ext>
            </a:extLst>
          </p:cNvPr>
          <p:cNvSpPr>
            <a:spLocks noGrp="1"/>
          </p:cNvSpPr>
          <p:nvPr>
            <p:ph type="title"/>
          </p:nvPr>
        </p:nvSpPr>
        <p:spPr/>
        <p:txBody>
          <a:bodyPr/>
          <a:lstStyle/>
          <a:p>
            <a:r>
              <a:rPr lang="fr-CH" dirty="0"/>
              <a:t>Local </a:t>
            </a:r>
            <a:r>
              <a:rPr lang="fr-CH" dirty="0" err="1"/>
              <a:t>technique </a:t>
            </a:r>
            <a:r>
              <a:rPr lang="fr-CH" dirty="0"/>
              <a:t>: prescriptions </a:t>
            </a:r>
            <a:r>
              <a:rPr lang="fr-CH" dirty="0" err="1"/>
              <a:t>générales</a:t>
            </a:r>
          </a:p>
        </p:txBody>
      </p:sp>
      <p:sp>
        <p:nvSpPr>
          <p:cNvPr id="8" name="Espace réservé du contenu 5">
            <a:extLst>
              <a:ext uri="{FF2B5EF4-FFF2-40B4-BE49-F238E27FC236}">
                <a16:creationId xmlns:a16="http://schemas.microsoft.com/office/drawing/2014/main" id="{D2863C75-907E-2815-B5A9-DEB7A0CDFCD3}"/>
              </a:ext>
            </a:extLst>
          </p:cNvPr>
          <p:cNvSpPr>
            <a:spLocks noGrp="1"/>
          </p:cNvSpPr>
          <p:nvPr>
            <p:ph idx="1"/>
          </p:nvPr>
        </p:nvSpPr>
        <p:spPr>
          <a:xfrm>
            <a:off x="914400" y="1330805"/>
            <a:ext cx="10801350" cy="4490145"/>
          </a:xfrm>
        </p:spPr>
        <p:txBody>
          <a:bodyPr>
            <a:normAutofit/>
          </a:bodyPr>
          <a:lstStyle/>
          <a:p>
            <a:r>
              <a:rPr lang="fr-FR"/>
              <a:t>Dispositifs de sécurité obligatoires :</a:t>
            </a:r>
          </a:p>
          <a:p>
            <a:pPr marL="342900" indent="-342900">
              <a:buFont typeface="Arial" panose="020B0604020202020204" pitchFamily="34" charset="0"/>
              <a:buChar char="•"/>
            </a:pPr>
            <a:r>
              <a:rPr lang="fr-FR"/>
              <a:t>Détecteurs de fuites</a:t>
            </a:r>
          </a:p>
          <a:p>
            <a:pPr marL="1028700" lvl="1" indent="-342900"/>
            <a:r>
              <a:rPr lang="fr-FR"/>
              <a:t>réfrigérants inflammables (considérations ATEX)</a:t>
            </a:r>
          </a:p>
          <a:p>
            <a:pPr marL="1028700" lvl="1" indent="-342900"/>
            <a:r>
              <a:rPr lang="fr-FR"/>
              <a:t>Réfrigérants toxiques</a:t>
            </a:r>
          </a:p>
          <a:p>
            <a:pPr marL="1028700" lvl="1" indent="-342900"/>
            <a:r>
              <a:rPr lang="fr-FR"/>
              <a:t>appauvrissement en oxygène</a:t>
            </a:r>
          </a:p>
          <a:p>
            <a:pPr marL="342900" indent="-342900">
              <a:buFont typeface="Arial" panose="020B0604020202020204" pitchFamily="34" charset="0"/>
              <a:buChar char="•"/>
            </a:pPr>
            <a:r>
              <a:rPr lang="fr-FR"/>
              <a:t>Systèmes de ventilation (contamination des pièces adjacentes)</a:t>
            </a:r>
          </a:p>
          <a:p>
            <a:pPr marL="1028700" lvl="1" indent="-342900"/>
            <a:r>
              <a:rPr lang="fr-FR"/>
              <a:t>naturel </a:t>
            </a:r>
          </a:p>
          <a:p>
            <a:pPr marL="1028700" lvl="1" indent="-342900"/>
            <a:r>
              <a:rPr lang="fr-FR"/>
              <a:t>mécanique, déclenché automatiquement en cas de fuite</a:t>
            </a:r>
          </a:p>
          <a:p>
            <a:pPr marL="342900" indent="-342900">
              <a:buFont typeface="Arial" panose="020B0604020202020204" pitchFamily="34" charset="0"/>
              <a:buChar char="•"/>
            </a:pPr>
            <a:r>
              <a:rPr lang="fr-FR"/>
              <a:t>Résistance au feu </a:t>
            </a:r>
          </a:p>
          <a:p>
            <a:pPr marL="342900" indent="-342900">
              <a:buFont typeface="Arial" panose="020B0604020202020204" pitchFamily="34" charset="0"/>
              <a:buChar char="•"/>
            </a:pPr>
            <a:r>
              <a:rPr lang="fr-FR"/>
              <a:t>Boucle d'arrêt d'urgence </a:t>
            </a:r>
            <a:endParaRPr lang="fr-FR" dirty="0"/>
          </a:p>
        </p:txBody>
      </p:sp>
    </p:spTree>
    <p:extLst>
      <p:ext uri="{BB962C8B-B14F-4D97-AF65-F5344CB8AC3E}">
        <p14:creationId xmlns:p14="http://schemas.microsoft.com/office/powerpoint/2010/main" val="7098290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129A3B-0543-0220-3A5B-171613B50BB6}"/>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567F4E9C-1742-E037-3CE3-8139BD5B50E5}"/>
              </a:ext>
            </a:extLst>
          </p:cNvPr>
          <p:cNvSpPr>
            <a:spLocks noGrp="1"/>
          </p:cNvSpPr>
          <p:nvPr>
            <p:ph type="title"/>
          </p:nvPr>
        </p:nvSpPr>
        <p:spPr/>
        <p:txBody>
          <a:bodyPr/>
          <a:lstStyle/>
          <a:p>
            <a:r>
              <a:rPr lang="fr-CH" dirty="0"/>
              <a:t>Local </a:t>
            </a:r>
            <a:r>
              <a:rPr lang="fr-CH" dirty="0" err="1"/>
              <a:t>technique </a:t>
            </a:r>
            <a:r>
              <a:rPr lang="fr-CH" dirty="0"/>
              <a:t>: </a:t>
            </a:r>
            <a:r>
              <a:rPr lang="fr-CH" dirty="0" err="1"/>
              <a:t>ammoniac</a:t>
            </a:r>
            <a:endParaRPr lang="fr-CH" dirty="0"/>
          </a:p>
        </p:txBody>
      </p:sp>
      <p:sp>
        <p:nvSpPr>
          <p:cNvPr id="8" name="Espace réservé du contenu 5">
            <a:extLst>
              <a:ext uri="{FF2B5EF4-FFF2-40B4-BE49-F238E27FC236}">
                <a16:creationId xmlns:a16="http://schemas.microsoft.com/office/drawing/2014/main" id="{1B8D2734-665F-3383-FEF8-1A170BC9E067}"/>
              </a:ext>
            </a:extLst>
          </p:cNvPr>
          <p:cNvSpPr>
            <a:spLocks noGrp="1"/>
          </p:cNvSpPr>
          <p:nvPr>
            <p:ph idx="1"/>
          </p:nvPr>
        </p:nvSpPr>
        <p:spPr>
          <a:xfrm>
            <a:off x="914400" y="1330805"/>
            <a:ext cx="10801350" cy="4765195"/>
          </a:xfrm>
        </p:spPr>
        <p:txBody>
          <a:bodyPr>
            <a:normAutofit/>
          </a:bodyPr>
          <a:lstStyle/>
          <a:p>
            <a:r>
              <a:rPr lang="fr-FR" dirty="0" err="1"/>
              <a:t>En fonction </a:t>
            </a:r>
            <a:r>
              <a:rPr lang="fr-FR" dirty="0"/>
              <a:t>de la </a:t>
            </a:r>
            <a:r>
              <a:rPr lang="fr-FR" dirty="0" err="1"/>
              <a:t>quantité </a:t>
            </a:r>
            <a:r>
              <a:rPr lang="fr-FR" dirty="0"/>
              <a:t>:</a:t>
            </a:r>
          </a:p>
          <a:p>
            <a:pPr marL="342900" indent="-342900">
              <a:buFont typeface="Arial" panose="020B0604020202020204" pitchFamily="34" charset="0"/>
              <a:buChar char="•"/>
            </a:pPr>
            <a:r>
              <a:rPr lang="fr-FR" dirty="0"/>
              <a:t>Détecteur </a:t>
            </a:r>
            <a:r>
              <a:rPr lang="fr-FR" dirty="0" err="1"/>
              <a:t>de fuite</a:t>
            </a:r>
            <a:r>
              <a:rPr lang="fr-FR" dirty="0"/>
              <a:t> ATEX </a:t>
            </a:r>
            <a:r>
              <a:rPr lang="fr-FR" dirty="0" err="1"/>
              <a:t>supplémentaire</a:t>
            </a:r>
          </a:p>
          <a:p>
            <a:pPr marL="342900" indent="-342900">
              <a:buFont typeface="Arial" panose="020B0604020202020204" pitchFamily="34" charset="0"/>
              <a:buChar char="•"/>
            </a:pPr>
            <a:r>
              <a:rPr lang="fr-FR" dirty="0"/>
              <a:t>Ventilateur ATEX (ou </a:t>
            </a:r>
            <a:r>
              <a:rPr lang="fr-FR" dirty="0" err="1"/>
              <a:t>mesure similaire</a:t>
            </a:r>
            <a:r>
              <a:rPr lang="fr-FR" dirty="0"/>
              <a:t>)</a:t>
            </a:r>
          </a:p>
          <a:p>
            <a:pPr marL="342900" indent="-342900">
              <a:buFont typeface="Arial" panose="020B0604020202020204" pitchFamily="34" charset="0"/>
              <a:buChar char="•"/>
            </a:pPr>
            <a:r>
              <a:rPr lang="fr-FR" dirty="0"/>
              <a:t>Coupure </a:t>
            </a:r>
            <a:r>
              <a:rPr lang="fr-FR" dirty="0" err="1"/>
              <a:t>électrique </a:t>
            </a:r>
            <a:r>
              <a:rPr lang="fr-FR" dirty="0"/>
              <a:t>en cas de </a:t>
            </a:r>
            <a:r>
              <a:rPr lang="fr-FR" dirty="0" err="1"/>
              <a:t>détection de fuite </a:t>
            </a:r>
            <a:r>
              <a:rPr lang="fr-FR" dirty="0"/>
              <a:t>(valeur élevée)</a:t>
            </a:r>
          </a:p>
          <a:p>
            <a:pPr marL="342900" indent="-342900">
              <a:buFont typeface="Arial" panose="020B0604020202020204" pitchFamily="34" charset="0"/>
              <a:buChar char="•"/>
            </a:pPr>
            <a:r>
              <a:rPr lang="fr-FR" dirty="0" err="1"/>
              <a:t>Confinement aéraulique</a:t>
            </a:r>
            <a:endParaRPr lang="fr-FR" dirty="0"/>
          </a:p>
          <a:p>
            <a:pPr marL="342900" indent="-342900">
              <a:buFont typeface="Arial" panose="020B0604020202020204" pitchFamily="34" charset="0"/>
              <a:buChar char="•"/>
            </a:pPr>
            <a:endParaRPr lang="fr-FR" dirty="0"/>
          </a:p>
          <a:p>
            <a:r>
              <a:rPr lang="fr-FR" dirty="0"/>
              <a:t>Grandes </a:t>
            </a:r>
            <a:r>
              <a:rPr lang="fr-FR" dirty="0" err="1"/>
              <a:t>quantités </a:t>
            </a:r>
            <a:r>
              <a:rPr lang="fr-FR" dirty="0"/>
              <a:t>: &gt;2 000 kg NH3</a:t>
            </a:r>
          </a:p>
          <a:p>
            <a:pPr marL="342900" indent="-342900">
              <a:buFont typeface="Arial" panose="020B0604020202020204" pitchFamily="34" charset="0"/>
              <a:buChar char="•"/>
            </a:pPr>
            <a:r>
              <a:rPr lang="fr-FR" dirty="0"/>
              <a:t>Vannes </a:t>
            </a:r>
            <a:r>
              <a:rPr lang="fr-FR" dirty="0" err="1"/>
              <a:t>à fermeture</a:t>
            </a:r>
            <a:r>
              <a:rPr lang="fr-FR" dirty="0"/>
              <a:t> rapide</a:t>
            </a:r>
          </a:p>
          <a:p>
            <a:pPr marL="342900" indent="-342900">
              <a:buFont typeface="Arial" panose="020B0604020202020204" pitchFamily="34" charset="0"/>
              <a:buChar char="•"/>
            </a:pPr>
            <a:r>
              <a:rPr lang="fr-FR" dirty="0" err="1"/>
              <a:t>Détection d'ouverture</a:t>
            </a:r>
            <a:r>
              <a:rPr lang="fr-FR" dirty="0"/>
              <a:t> des soupapes </a:t>
            </a:r>
            <a:r>
              <a:rPr lang="fr-FR" dirty="0" err="1"/>
              <a:t>de sécurité</a:t>
            </a:r>
            <a:endParaRPr lang="fr-FR" dirty="0"/>
          </a:p>
          <a:p>
            <a:pPr marL="342900" indent="-342900">
              <a:buFont typeface="Arial" panose="020B0604020202020204" pitchFamily="34" charset="0"/>
              <a:buChar char="•"/>
            </a:pPr>
            <a:r>
              <a:rPr lang="fr-FR" dirty="0"/>
              <a:t>Transmission de la détection de fuite à un système d’alarme</a:t>
            </a:r>
          </a:p>
        </p:txBody>
      </p:sp>
    </p:spTree>
    <p:extLst>
      <p:ext uri="{BB962C8B-B14F-4D97-AF65-F5344CB8AC3E}">
        <p14:creationId xmlns:p14="http://schemas.microsoft.com/office/powerpoint/2010/main" val="417993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a:extLst>
              <a:ext uri="{FF2B5EF4-FFF2-40B4-BE49-F238E27FC236}">
                <a16:creationId xmlns:a16="http://schemas.microsoft.com/office/drawing/2014/main" id="{DA757C81-A600-F206-5A1C-9A88FB3894C5}"/>
              </a:ext>
            </a:extLst>
          </p:cNvPr>
          <p:cNvSpPr>
            <a:spLocks noGrp="1"/>
          </p:cNvSpPr>
          <p:nvPr>
            <p:ph type="subTitle" idx="1"/>
          </p:nvPr>
        </p:nvSpPr>
        <p:spPr>
          <a:xfrm>
            <a:off x="914399" y="4274312"/>
            <a:ext cx="10801349" cy="590931"/>
          </a:xfrm>
        </p:spPr>
        <p:txBody>
          <a:bodyPr/>
          <a:lstStyle/>
          <a:p>
            <a:r>
              <a:rPr lang="en-US" dirty="0"/>
              <a:t>Les </a:t>
            </a:r>
            <a:r>
              <a:rPr lang="en-US" dirty="0" err="1"/>
              <a:t>refrigérants</a:t>
            </a:r>
            <a:r>
              <a:rPr lang="en-US" dirty="0"/>
              <a:t> … et </a:t>
            </a:r>
            <a:r>
              <a:rPr lang="en-US" dirty="0" err="1"/>
              <a:t>l’environnement</a:t>
            </a:r>
            <a:endParaRPr lang="en-US" dirty="0"/>
          </a:p>
        </p:txBody>
      </p:sp>
    </p:spTree>
    <p:extLst>
      <p:ext uri="{BB962C8B-B14F-4D97-AF65-F5344CB8AC3E}">
        <p14:creationId xmlns:p14="http://schemas.microsoft.com/office/powerpoint/2010/main" val="32030995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957FBF-834B-86C8-6674-EB9C39734499}"/>
            </a:ext>
          </a:extLst>
        </p:cNvPr>
        <p:cNvGrpSpPr/>
        <p:nvPr/>
      </p:nvGrpSpPr>
      <p:grpSpPr>
        <a:xfrm>
          <a:off x="0" y="0"/>
          <a:ext cx="0" cy="0"/>
          <a:chOff x="0" y="0"/>
          <a:chExt cx="0" cy="0"/>
        </a:xfrm>
      </p:grpSpPr>
      <p:pic>
        <p:nvPicPr>
          <p:cNvPr id="8" name="Image 7">
            <a:extLst>
              <a:ext uri="{FF2B5EF4-FFF2-40B4-BE49-F238E27FC236}">
                <a16:creationId xmlns:a16="http://schemas.microsoft.com/office/drawing/2014/main" id="{1C20086C-A15C-8CF5-D162-7BF315DF8D2F}"/>
              </a:ext>
            </a:extLst>
          </p:cNvPr>
          <p:cNvPicPr>
            <a:picLocks noChangeAspect="1"/>
          </p:cNvPicPr>
          <p:nvPr/>
        </p:nvPicPr>
        <p:blipFill>
          <a:blip r:embed="rId3"/>
          <a:stretch>
            <a:fillRect/>
          </a:stretch>
        </p:blipFill>
        <p:spPr>
          <a:xfrm>
            <a:off x="9204441" y="643047"/>
            <a:ext cx="2813138" cy="4584150"/>
          </a:xfrm>
          <a:prstGeom prst="rect">
            <a:avLst/>
          </a:prstGeom>
        </p:spPr>
      </p:pic>
      <p:sp>
        <p:nvSpPr>
          <p:cNvPr id="12" name="Espace réservé du contenu 5">
            <a:extLst>
              <a:ext uri="{FF2B5EF4-FFF2-40B4-BE49-F238E27FC236}">
                <a16:creationId xmlns:a16="http://schemas.microsoft.com/office/drawing/2014/main" id="{F613C3F5-1A38-C39F-7745-5B7E24939821}"/>
              </a:ext>
            </a:extLst>
          </p:cNvPr>
          <p:cNvSpPr txBox="1">
            <a:spLocks/>
          </p:cNvSpPr>
          <p:nvPr/>
        </p:nvSpPr>
        <p:spPr>
          <a:xfrm>
            <a:off x="914400" y="1190625"/>
            <a:ext cx="5318388" cy="529427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spc="110" baseline="0">
                <a:solidFill>
                  <a:schemeClr val="accent4"/>
                </a:solidFill>
                <a:latin typeface="Avenir Next LT Pro" panose="020B05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spc="110" baseline="0">
                <a:solidFill>
                  <a:srgbClr val="0065A5"/>
                </a:solidFill>
                <a:latin typeface="Avenir Next LT Pro" panose="020B05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spc="110" baseline="0">
                <a:solidFill>
                  <a:schemeClr val="tx1">
                    <a:lumMod val="75000"/>
                    <a:lumOff val="25000"/>
                  </a:schemeClr>
                </a:solidFill>
                <a:latin typeface="Aptos Display" panose="020B00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spc="110" baseline="0">
                <a:solidFill>
                  <a:schemeClr val="tx1">
                    <a:lumMod val="75000"/>
                    <a:lumOff val="25000"/>
                  </a:schemeClr>
                </a:solidFill>
                <a:latin typeface="Aptos Display" panose="020B00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spc="110" baseline="0">
                <a:solidFill>
                  <a:schemeClr val="tx1">
                    <a:lumMod val="75000"/>
                    <a:lumOff val="25000"/>
                  </a:schemeClr>
                </a:solidFill>
                <a:latin typeface="Aptos Display" panose="020B00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dirty="0"/>
              <a:t>Avantages :</a:t>
            </a:r>
          </a:p>
          <a:p>
            <a:r>
              <a:rPr lang="fr-FR" dirty="0" err="1"/>
              <a:t>Convient </a:t>
            </a:r>
            <a:r>
              <a:rPr lang="fr-FR" dirty="0"/>
              <a:t>aux </a:t>
            </a:r>
            <a:r>
              <a:rPr lang="fr-FR" dirty="0" err="1"/>
              <a:t>réfrigérants inflammables</a:t>
            </a:r>
            <a:endParaRPr lang="fr-FR" dirty="0"/>
          </a:p>
          <a:p>
            <a:r>
              <a:rPr lang="fr-FR" dirty="0"/>
              <a:t>Autonome</a:t>
            </a:r>
          </a:p>
          <a:p>
            <a:pPr lvl="1"/>
            <a:r>
              <a:rPr lang="fr-FR" dirty="0" err="1"/>
              <a:t>Détection des fuites</a:t>
            </a:r>
            <a:endParaRPr lang="fr-FR" dirty="0"/>
          </a:p>
          <a:p>
            <a:pPr lvl="1"/>
            <a:r>
              <a:rPr lang="fr-FR" dirty="0"/>
              <a:t>Ventilation</a:t>
            </a:r>
          </a:p>
          <a:p>
            <a:r>
              <a:rPr lang="fr-FR" dirty="0"/>
              <a:t>Compact</a:t>
            </a:r>
          </a:p>
          <a:p>
            <a:r>
              <a:rPr lang="fr-FR" dirty="0"/>
              <a:t>Faible charge de </a:t>
            </a:r>
            <a:r>
              <a:rPr lang="fr-FR" dirty="0" err="1"/>
              <a:t>réfrigérant</a:t>
            </a:r>
          </a:p>
          <a:p>
            <a:endParaRPr lang="fr-FR" dirty="0"/>
          </a:p>
          <a:p>
            <a:pPr marL="0" indent="0">
              <a:buNone/>
            </a:pPr>
            <a:r>
              <a:rPr lang="fr-FR" dirty="0"/>
              <a:t>Inconvénients :</a:t>
            </a:r>
          </a:p>
          <a:p>
            <a:r>
              <a:rPr lang="fr-FR" dirty="0"/>
              <a:t>Faible </a:t>
            </a:r>
            <a:r>
              <a:rPr lang="fr-FR" dirty="0" err="1"/>
              <a:t>capacité</a:t>
            </a:r>
            <a:endParaRPr lang="fr-FR" dirty="0"/>
          </a:p>
          <a:p>
            <a:r>
              <a:rPr lang="fr-FR" dirty="0"/>
              <a:t>Maintenance</a:t>
            </a:r>
          </a:p>
          <a:p>
            <a:pPr marL="0" indent="0">
              <a:buFont typeface="Arial" panose="020B0604020202020204" pitchFamily="34" charset="0"/>
              <a:buNone/>
            </a:pPr>
            <a:endParaRPr lang="en-US" sz="2000" dirty="0"/>
          </a:p>
        </p:txBody>
      </p:sp>
      <p:pic>
        <p:nvPicPr>
          <p:cNvPr id="6" name="Image 5">
            <a:extLst>
              <a:ext uri="{FF2B5EF4-FFF2-40B4-BE49-F238E27FC236}">
                <a16:creationId xmlns:a16="http://schemas.microsoft.com/office/drawing/2014/main" id="{22C64F17-2D2D-E0E4-53D3-C504C47A2976}"/>
              </a:ext>
            </a:extLst>
          </p:cNvPr>
          <p:cNvPicPr>
            <a:picLocks noChangeAspect="1"/>
          </p:cNvPicPr>
          <p:nvPr/>
        </p:nvPicPr>
        <p:blipFill>
          <a:blip r:embed="rId4"/>
          <a:stretch>
            <a:fillRect/>
          </a:stretch>
        </p:blipFill>
        <p:spPr>
          <a:xfrm>
            <a:off x="6220748" y="3429000"/>
            <a:ext cx="2995734" cy="3096367"/>
          </a:xfrm>
          <a:prstGeom prst="rect">
            <a:avLst/>
          </a:prstGeom>
          <a:noFill/>
        </p:spPr>
      </p:pic>
      <p:sp>
        <p:nvSpPr>
          <p:cNvPr id="2" name="Titre 1">
            <a:extLst>
              <a:ext uri="{FF2B5EF4-FFF2-40B4-BE49-F238E27FC236}">
                <a16:creationId xmlns:a16="http://schemas.microsoft.com/office/drawing/2014/main" id="{34600E8D-CCF8-AAAA-A889-554C771939F0}"/>
              </a:ext>
            </a:extLst>
          </p:cNvPr>
          <p:cNvSpPr>
            <a:spLocks noGrp="1"/>
          </p:cNvSpPr>
          <p:nvPr>
            <p:ph type="title"/>
          </p:nvPr>
        </p:nvSpPr>
        <p:spPr>
          <a:xfrm>
            <a:off x="914400" y="373097"/>
            <a:ext cx="10801350" cy="603179"/>
          </a:xfrm>
        </p:spPr>
        <p:txBody>
          <a:bodyPr vert="horz" lIns="91440" tIns="45720" rIns="91440" bIns="45720" rtlCol="0" anchor="ctr">
            <a:normAutofit/>
          </a:bodyPr>
          <a:lstStyle/>
          <a:p>
            <a:r>
              <a:rPr lang="fr-FR" dirty="0"/>
              <a:t>Locaux techniques : enceintes ventilées</a:t>
            </a:r>
            <a:endParaRPr lang="fr-CH" dirty="0"/>
          </a:p>
        </p:txBody>
      </p:sp>
    </p:spTree>
    <p:extLst>
      <p:ext uri="{BB962C8B-B14F-4D97-AF65-F5344CB8AC3E}">
        <p14:creationId xmlns:p14="http://schemas.microsoft.com/office/powerpoint/2010/main" val="7683861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5927F4-BAF0-AB17-780F-1314EBA647FE}"/>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FD69D106-356E-9EF1-C0AF-0D62B03A3424}"/>
              </a:ext>
            </a:extLst>
          </p:cNvPr>
          <p:cNvSpPr>
            <a:spLocks noGrp="1"/>
          </p:cNvSpPr>
          <p:nvPr>
            <p:ph type="title"/>
          </p:nvPr>
        </p:nvSpPr>
        <p:spPr/>
        <p:txBody>
          <a:bodyPr/>
          <a:lstStyle/>
          <a:p>
            <a:r>
              <a:rPr lang="fr-FR" dirty="0"/>
              <a:t>Installations </a:t>
            </a:r>
            <a:r>
              <a:rPr lang="fr-FR" dirty="0" err="1"/>
              <a:t>extérieures</a:t>
            </a:r>
            <a:endParaRPr lang="fr-CH" dirty="0"/>
          </a:p>
        </p:txBody>
      </p:sp>
      <p:sp>
        <p:nvSpPr>
          <p:cNvPr id="12" name="Espace réservé du contenu 5">
            <a:extLst>
              <a:ext uri="{FF2B5EF4-FFF2-40B4-BE49-F238E27FC236}">
                <a16:creationId xmlns:a16="http://schemas.microsoft.com/office/drawing/2014/main" id="{3D43B25F-9E9F-41B9-F77F-67700FBD8CF6}"/>
              </a:ext>
            </a:extLst>
          </p:cNvPr>
          <p:cNvSpPr txBox="1">
            <a:spLocks/>
          </p:cNvSpPr>
          <p:nvPr/>
        </p:nvSpPr>
        <p:spPr>
          <a:xfrm>
            <a:off x="4848224" y="1330805"/>
            <a:ext cx="6867525" cy="494617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spc="110" baseline="0">
                <a:solidFill>
                  <a:schemeClr val="accent4"/>
                </a:solidFill>
                <a:latin typeface="Avenir Next LT Pro" panose="020B05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spc="110" baseline="0">
                <a:solidFill>
                  <a:srgbClr val="0065A5"/>
                </a:solidFill>
                <a:latin typeface="Avenir Next LT Pro" panose="020B05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spc="110" baseline="0">
                <a:solidFill>
                  <a:schemeClr val="tx1">
                    <a:lumMod val="75000"/>
                    <a:lumOff val="25000"/>
                  </a:schemeClr>
                </a:solidFill>
                <a:latin typeface="Aptos Display" panose="020B00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spc="110" baseline="0">
                <a:solidFill>
                  <a:schemeClr val="tx1">
                    <a:lumMod val="75000"/>
                    <a:lumOff val="25000"/>
                  </a:schemeClr>
                </a:solidFill>
                <a:latin typeface="Aptos Display" panose="020B00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spc="110" baseline="0">
                <a:solidFill>
                  <a:schemeClr val="tx1">
                    <a:lumMod val="75000"/>
                    <a:lumOff val="25000"/>
                  </a:schemeClr>
                </a:solidFill>
                <a:latin typeface="Aptos Display" panose="020B00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dirty="0"/>
              <a:t>Avantages :</a:t>
            </a:r>
          </a:p>
          <a:p>
            <a:r>
              <a:rPr lang="fr-FR" dirty="0" err="1"/>
              <a:t>Coût</a:t>
            </a:r>
            <a:endParaRPr lang="fr-FR" dirty="0"/>
          </a:p>
          <a:p>
            <a:r>
              <a:rPr lang="fr-FR" dirty="0" err="1"/>
              <a:t>Facilité </a:t>
            </a:r>
            <a:r>
              <a:rPr lang="fr-FR" dirty="0"/>
              <a:t>d'installation/de remplacement</a:t>
            </a:r>
          </a:p>
          <a:p>
            <a:r>
              <a:rPr lang="fr-FR" dirty="0" err="1"/>
              <a:t>Unités autonomes</a:t>
            </a:r>
            <a:endParaRPr lang="fr-FR" dirty="0"/>
          </a:p>
          <a:p>
            <a:endParaRPr lang="fr-FR" dirty="0"/>
          </a:p>
          <a:p>
            <a:pPr marL="0" indent="0">
              <a:buNone/>
            </a:pPr>
            <a:r>
              <a:rPr lang="fr-FR" dirty="0"/>
              <a:t>Inconvénients :</a:t>
            </a:r>
          </a:p>
          <a:p>
            <a:r>
              <a:rPr lang="fr-FR" dirty="0"/>
              <a:t>Espace </a:t>
            </a:r>
            <a:r>
              <a:rPr lang="fr-FR" dirty="0" err="1"/>
              <a:t>disponible</a:t>
            </a:r>
          </a:p>
          <a:p>
            <a:r>
              <a:rPr lang="fr-FR" dirty="0" err="1"/>
              <a:t>Sécurité avec les réfrigérants inflammables</a:t>
            </a:r>
            <a:endParaRPr lang="fr-FR" dirty="0"/>
          </a:p>
          <a:p>
            <a:r>
              <a:rPr lang="fr-FR" dirty="0"/>
              <a:t>Remplacement de l'installation</a:t>
            </a:r>
          </a:p>
          <a:p>
            <a:r>
              <a:rPr lang="fr-FR" dirty="0" err="1"/>
              <a:t>Coût</a:t>
            </a:r>
            <a:endParaRPr lang="fr-FR" dirty="0"/>
          </a:p>
          <a:p>
            <a:pPr marL="0" indent="0">
              <a:buNone/>
            </a:pPr>
            <a:endParaRPr lang="fr-FR" dirty="0"/>
          </a:p>
        </p:txBody>
      </p:sp>
      <p:pic>
        <p:nvPicPr>
          <p:cNvPr id="5" name="Image 4">
            <a:extLst>
              <a:ext uri="{FF2B5EF4-FFF2-40B4-BE49-F238E27FC236}">
                <a16:creationId xmlns:a16="http://schemas.microsoft.com/office/drawing/2014/main" id="{443B1E16-77EE-08C3-2907-C2C23664DC8A}"/>
              </a:ext>
            </a:extLst>
          </p:cNvPr>
          <p:cNvPicPr>
            <a:picLocks noChangeAspect="1"/>
          </p:cNvPicPr>
          <p:nvPr/>
        </p:nvPicPr>
        <p:blipFill>
          <a:blip r:embed="rId3"/>
          <a:stretch>
            <a:fillRect/>
          </a:stretch>
        </p:blipFill>
        <p:spPr>
          <a:xfrm>
            <a:off x="0" y="2343150"/>
            <a:ext cx="4533819" cy="2171700"/>
          </a:xfrm>
          <a:prstGeom prst="rect">
            <a:avLst/>
          </a:prstGeom>
        </p:spPr>
      </p:pic>
    </p:spTree>
    <p:extLst>
      <p:ext uri="{BB962C8B-B14F-4D97-AF65-F5344CB8AC3E}">
        <p14:creationId xmlns:p14="http://schemas.microsoft.com/office/powerpoint/2010/main" val="17023576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ous-titre 1">
            <a:extLst>
              <a:ext uri="{FF2B5EF4-FFF2-40B4-BE49-F238E27FC236}">
                <a16:creationId xmlns:a16="http://schemas.microsoft.com/office/drawing/2014/main" id="{89D78190-619F-2CBD-0AB1-86E217A166C8}"/>
              </a:ext>
            </a:extLst>
          </p:cNvPr>
          <p:cNvSpPr>
            <a:spLocks noGrp="1"/>
          </p:cNvSpPr>
          <p:nvPr>
            <p:ph type="subTitle" idx="1"/>
          </p:nvPr>
        </p:nvSpPr>
        <p:spPr>
          <a:xfrm>
            <a:off x="914399" y="4274312"/>
            <a:ext cx="10801349" cy="590931"/>
          </a:xfrm>
        </p:spPr>
        <p:txBody>
          <a:bodyPr/>
          <a:lstStyle/>
          <a:p>
            <a:r>
              <a:rPr lang="fr-CH" dirty="0"/>
              <a:t>Exemple</a:t>
            </a:r>
          </a:p>
        </p:txBody>
      </p:sp>
    </p:spTree>
    <p:extLst>
      <p:ext uri="{BB962C8B-B14F-4D97-AF65-F5344CB8AC3E}">
        <p14:creationId xmlns:p14="http://schemas.microsoft.com/office/powerpoint/2010/main" val="243718237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8AA42E0-D801-1786-FE3E-B7E8A85DA22D}"/>
              </a:ext>
            </a:extLst>
          </p:cNvPr>
          <p:cNvSpPr>
            <a:spLocks noGrp="1"/>
          </p:cNvSpPr>
          <p:nvPr>
            <p:ph type="title"/>
          </p:nvPr>
        </p:nvSpPr>
        <p:spPr/>
        <p:txBody>
          <a:bodyPr/>
          <a:lstStyle/>
          <a:p>
            <a:r>
              <a:rPr lang="fr-CH" b="1" dirty="0"/>
              <a:t>Exemple fromagerie </a:t>
            </a:r>
            <a:r>
              <a:rPr lang="fr-CH" sz="2400" b="1" dirty="0"/>
              <a:t>(2020)</a:t>
            </a:r>
            <a:endParaRPr lang="fr-CH" dirty="0"/>
          </a:p>
        </p:txBody>
      </p:sp>
      <p:sp>
        <p:nvSpPr>
          <p:cNvPr id="3" name="Espace réservé du contenu 2">
            <a:extLst>
              <a:ext uri="{FF2B5EF4-FFF2-40B4-BE49-F238E27FC236}">
                <a16:creationId xmlns:a16="http://schemas.microsoft.com/office/drawing/2014/main" id="{95D30BDA-D9F9-0484-EAB9-8AE1457CAC6D}"/>
              </a:ext>
            </a:extLst>
          </p:cNvPr>
          <p:cNvSpPr>
            <a:spLocks noGrp="1"/>
          </p:cNvSpPr>
          <p:nvPr>
            <p:ph idx="1"/>
          </p:nvPr>
        </p:nvSpPr>
        <p:spPr>
          <a:xfrm>
            <a:off x="914400" y="1351722"/>
            <a:ext cx="8199783" cy="4899991"/>
          </a:xfrm>
        </p:spPr>
        <p:txBody>
          <a:bodyPr>
            <a:normAutofit/>
          </a:bodyPr>
          <a:lstStyle/>
          <a:p>
            <a:r>
              <a:rPr lang="fr-CH" b="1" dirty="0"/>
              <a:t>Description</a:t>
            </a:r>
          </a:p>
          <a:p>
            <a:pPr marL="342900" indent="-342900">
              <a:buFont typeface="Arial" panose="020B0604020202020204" pitchFamily="34" charset="0"/>
              <a:buChar char="•"/>
            </a:pPr>
            <a:r>
              <a:rPr lang="fr-FR" dirty="0"/>
              <a:t>Production + cave de stockage</a:t>
            </a:r>
          </a:p>
          <a:p>
            <a:pPr marL="342900" indent="-342900">
              <a:buFont typeface="Arial" panose="020B0604020202020204" pitchFamily="34" charset="0"/>
              <a:buChar char="•"/>
            </a:pPr>
            <a:r>
              <a:rPr lang="fr-FR" dirty="0"/>
              <a:t>Cave à rebibes</a:t>
            </a:r>
          </a:p>
          <a:p>
            <a:pPr marL="342900" indent="-342900">
              <a:buFont typeface="Arial" panose="020B0604020202020204" pitchFamily="34" charset="0"/>
              <a:buChar char="•"/>
            </a:pPr>
            <a:r>
              <a:rPr lang="fr-FR" dirty="0"/>
              <a:t>Magasin</a:t>
            </a:r>
          </a:p>
          <a:p>
            <a:pPr marL="342900" indent="-342900">
              <a:buFont typeface="Arial" panose="020B0604020202020204" pitchFamily="34" charset="0"/>
              <a:buChar char="•"/>
            </a:pPr>
            <a:r>
              <a:rPr lang="fr-FR" dirty="0"/>
              <a:t>Fromage à raclette</a:t>
            </a:r>
          </a:p>
          <a:p>
            <a:pPr marL="342900" indent="-342900">
              <a:buFont typeface="Arial" panose="020B0604020202020204" pitchFamily="34" charset="0"/>
              <a:buChar char="•"/>
            </a:pPr>
            <a:r>
              <a:rPr lang="fr-FR" dirty="0"/>
              <a:t>Eau glacée à 2°C pour le procédé</a:t>
            </a:r>
          </a:p>
          <a:p>
            <a:pPr marL="342900" indent="-342900">
              <a:buFont typeface="Arial" panose="020B0604020202020204" pitchFamily="34" charset="0"/>
              <a:buChar char="•"/>
            </a:pPr>
            <a:r>
              <a:rPr lang="fr-FR" dirty="0"/>
              <a:t>Altitude 850 m</a:t>
            </a:r>
          </a:p>
          <a:p>
            <a:pPr marL="342900" indent="-342900">
              <a:buFont typeface="Arial" panose="020B0604020202020204" pitchFamily="34" charset="0"/>
              <a:buChar char="•"/>
            </a:pPr>
            <a:r>
              <a:rPr lang="fr-FR" dirty="0"/>
              <a:t>Récupération de chaleur</a:t>
            </a:r>
          </a:p>
          <a:p>
            <a:pPr marL="342900" indent="-342900">
              <a:buFont typeface="Arial" panose="020B0604020202020204" pitchFamily="34" charset="0"/>
              <a:buChar char="•"/>
            </a:pPr>
            <a:r>
              <a:rPr lang="fr-FR" dirty="0"/>
              <a:t>Durée de vie longue (plusieurs dizaines années)</a:t>
            </a:r>
          </a:p>
        </p:txBody>
      </p:sp>
      <p:pic>
        <p:nvPicPr>
          <p:cNvPr id="3074" name="Picture 2" descr="Laiterie d'Orsières | Fromage à raclette et fondue du Valais ...">
            <a:extLst>
              <a:ext uri="{FF2B5EF4-FFF2-40B4-BE49-F238E27FC236}">
                <a16:creationId xmlns:a16="http://schemas.microsoft.com/office/drawing/2014/main" id="{491626B7-EF66-E9B8-0824-B51ABA4A16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74616" y="373097"/>
            <a:ext cx="3941134" cy="3941134"/>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 3" descr="Une image contenant intérieur, étagère, inventaire, entrepôt&#10;&#10;Le contenu généré par l’IA peut être incorrect.">
            <a:extLst>
              <a:ext uri="{FF2B5EF4-FFF2-40B4-BE49-F238E27FC236}">
                <a16:creationId xmlns:a16="http://schemas.microsoft.com/office/drawing/2014/main" id="{C66FF388-6AFF-BC0F-DF82-9DD54FB8ED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40926" y="3722390"/>
            <a:ext cx="1991639" cy="2986254"/>
          </a:xfrm>
          <a:prstGeom prst="rect">
            <a:avLst/>
          </a:prstGeom>
        </p:spPr>
      </p:pic>
    </p:spTree>
    <p:extLst>
      <p:ext uri="{BB962C8B-B14F-4D97-AF65-F5344CB8AC3E}">
        <p14:creationId xmlns:p14="http://schemas.microsoft.com/office/powerpoint/2010/main" val="22443204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7A86544B-8056-3839-FEDD-DF46F8E3AED9}"/>
              </a:ext>
            </a:extLst>
          </p:cNvPr>
          <p:cNvSpPr>
            <a:spLocks noGrp="1"/>
          </p:cNvSpPr>
          <p:nvPr>
            <p:ph idx="14"/>
          </p:nvPr>
        </p:nvSpPr>
        <p:spPr>
          <a:xfrm>
            <a:off x="914400" y="1494367"/>
            <a:ext cx="5318388" cy="3770807"/>
          </a:xfrm>
        </p:spPr>
        <p:txBody>
          <a:bodyPr>
            <a:normAutofit fontScale="77500" lnSpcReduction="20000"/>
          </a:bodyPr>
          <a:lstStyle/>
          <a:p>
            <a:r>
              <a:rPr lang="fr-CH" b="1" dirty="0"/>
              <a:t>HFC R449A + R134a</a:t>
            </a:r>
          </a:p>
          <a:p>
            <a:r>
              <a:rPr lang="fr-CH" dirty="0"/>
              <a:t>Production eau glacée R449A 58 kW</a:t>
            </a:r>
          </a:p>
          <a:p>
            <a:pPr marL="342900" indent="-342900">
              <a:buFont typeface="Arial" panose="020B0604020202020204" pitchFamily="34" charset="0"/>
              <a:buChar char="•"/>
            </a:pPr>
            <a:r>
              <a:rPr lang="fr-CH" dirty="0"/>
              <a:t>2 compresseurs semi-hermétique</a:t>
            </a:r>
          </a:p>
          <a:p>
            <a:pPr marL="342900" indent="-342900">
              <a:buFont typeface="Arial" panose="020B0604020202020204" pitchFamily="34" charset="0"/>
              <a:buChar char="•"/>
            </a:pPr>
            <a:r>
              <a:rPr lang="fr-CH" dirty="0"/>
              <a:t>Bac à glace à détente directe</a:t>
            </a:r>
          </a:p>
          <a:p>
            <a:pPr marL="342900" indent="-342900">
              <a:buFont typeface="Arial" panose="020B0604020202020204" pitchFamily="34" charset="0"/>
              <a:buChar char="•"/>
            </a:pPr>
            <a:r>
              <a:rPr lang="fr-CH" dirty="0"/>
              <a:t>Condensation directe à air</a:t>
            </a:r>
          </a:p>
          <a:p>
            <a:pPr marL="342900" indent="-342900">
              <a:buFont typeface="Arial" panose="020B0604020202020204" pitchFamily="34" charset="0"/>
              <a:buChar char="•"/>
            </a:pPr>
            <a:r>
              <a:rPr lang="fr-CH" dirty="0"/>
              <a:t>Un niveau de récupération de chaleur à un niveau (ECS)</a:t>
            </a:r>
          </a:p>
          <a:p>
            <a:r>
              <a:rPr lang="fr-CH" dirty="0"/>
              <a:t>Production détente directe R134a</a:t>
            </a:r>
          </a:p>
          <a:p>
            <a:pPr marL="342900" indent="-342900">
              <a:buFont typeface="Arial" panose="020B0604020202020204" pitchFamily="34" charset="0"/>
              <a:buChar char="•"/>
            </a:pPr>
            <a:r>
              <a:rPr lang="fr-CH" dirty="0"/>
              <a:t>2 scroll</a:t>
            </a:r>
          </a:p>
          <a:p>
            <a:pPr marL="342900" indent="-342900">
              <a:buFont typeface="Arial" panose="020B0604020202020204" pitchFamily="34" charset="0"/>
              <a:buChar char="•"/>
            </a:pPr>
            <a:r>
              <a:rPr lang="fr-CH" dirty="0"/>
              <a:t>Chambres froides + vitrines + meubles</a:t>
            </a:r>
          </a:p>
          <a:p>
            <a:pPr marL="342900" indent="-342900">
              <a:buFont typeface="Arial" panose="020B0604020202020204" pitchFamily="34" charset="0"/>
              <a:buChar char="•"/>
            </a:pPr>
            <a:r>
              <a:rPr lang="fr-CH" dirty="0"/>
              <a:t>Condensation sur l’eau glacée</a:t>
            </a:r>
          </a:p>
        </p:txBody>
      </p:sp>
      <p:sp>
        <p:nvSpPr>
          <p:cNvPr id="3" name="Espace réservé du contenu 2">
            <a:extLst>
              <a:ext uri="{FF2B5EF4-FFF2-40B4-BE49-F238E27FC236}">
                <a16:creationId xmlns:a16="http://schemas.microsoft.com/office/drawing/2014/main" id="{85F8F5F8-4798-B2C8-F5D2-7553DC1B2496}"/>
              </a:ext>
            </a:extLst>
          </p:cNvPr>
          <p:cNvSpPr>
            <a:spLocks noGrp="1"/>
          </p:cNvSpPr>
          <p:nvPr>
            <p:ph idx="15"/>
          </p:nvPr>
        </p:nvSpPr>
        <p:spPr>
          <a:xfrm>
            <a:off x="6397362" y="1494365"/>
            <a:ext cx="5318388" cy="4990537"/>
          </a:xfrm>
        </p:spPr>
        <p:txBody>
          <a:bodyPr>
            <a:normAutofit fontScale="92500" lnSpcReduction="10000"/>
          </a:bodyPr>
          <a:lstStyle/>
          <a:p>
            <a:r>
              <a:rPr lang="fr-CH" sz="2000" b="1" dirty="0"/>
              <a:t>CO2 (R744)</a:t>
            </a:r>
          </a:p>
          <a:p>
            <a:r>
              <a:rPr lang="fr-CH" sz="2000" dirty="0"/>
              <a:t>Multiplex 50 kW</a:t>
            </a:r>
          </a:p>
          <a:p>
            <a:pPr marL="342900" indent="-342900">
              <a:buFont typeface="Arial" panose="020B0604020202020204" pitchFamily="34" charset="0"/>
              <a:buChar char="•"/>
            </a:pPr>
            <a:r>
              <a:rPr lang="fr-CH" sz="2000" dirty="0"/>
              <a:t>3 compresseurs semi-hermétique</a:t>
            </a:r>
          </a:p>
          <a:p>
            <a:pPr marL="342900" indent="-342900">
              <a:buFont typeface="Arial" panose="020B0604020202020204" pitchFamily="34" charset="0"/>
              <a:buChar char="•"/>
            </a:pPr>
            <a:r>
              <a:rPr lang="fr-CH" sz="2000" dirty="0"/>
              <a:t>2 aspiration (bac à glace et PAC) </a:t>
            </a:r>
          </a:p>
          <a:p>
            <a:pPr marL="342900" indent="-342900">
              <a:buFont typeface="Arial" panose="020B0604020202020204" pitchFamily="34" charset="0"/>
              <a:buChar char="•"/>
            </a:pPr>
            <a:r>
              <a:rPr lang="fr-CH" sz="2000" dirty="0"/>
              <a:t>Bac à glace à détente directe</a:t>
            </a:r>
          </a:p>
          <a:p>
            <a:pPr marL="342900" indent="-342900">
              <a:buFont typeface="Arial" panose="020B0604020202020204" pitchFamily="34" charset="0"/>
              <a:buChar char="•"/>
            </a:pPr>
            <a:r>
              <a:rPr lang="fr-CH" sz="2000" dirty="0"/>
              <a:t>Chambres froides + vitrines + meubles</a:t>
            </a:r>
          </a:p>
          <a:p>
            <a:pPr marL="342900" indent="-342900">
              <a:buFont typeface="Arial" panose="020B0604020202020204" pitchFamily="34" charset="0"/>
              <a:buChar char="•"/>
            </a:pPr>
            <a:r>
              <a:rPr lang="fr-CH" sz="2000" dirty="0"/>
              <a:t>Fonctionne en PAC avec le bac à glace comme stock</a:t>
            </a:r>
          </a:p>
          <a:p>
            <a:pPr marL="342900" indent="-342900">
              <a:buFont typeface="Arial" panose="020B0604020202020204" pitchFamily="34" charset="0"/>
              <a:buChar char="•"/>
            </a:pPr>
            <a:r>
              <a:rPr lang="fr-CH" sz="2000" dirty="0"/>
              <a:t>Deux niveaux de récupération de chaleur (60/40°C &amp; 40/30°C)</a:t>
            </a:r>
          </a:p>
          <a:p>
            <a:pPr marL="342900" indent="-342900">
              <a:buFont typeface="Arial" panose="020B0604020202020204" pitchFamily="34" charset="0"/>
              <a:buChar char="•"/>
            </a:pPr>
            <a:r>
              <a:rPr lang="fr-CH" sz="2000" dirty="0"/>
              <a:t>Gas </a:t>
            </a:r>
            <a:r>
              <a:rPr lang="fr-CH" sz="2000" dirty="0" err="1"/>
              <a:t>cooler</a:t>
            </a:r>
            <a:r>
              <a:rPr lang="fr-CH" sz="2000" dirty="0"/>
              <a:t> &amp; évaporateur</a:t>
            </a:r>
          </a:p>
          <a:p>
            <a:pPr marL="342900" indent="-342900">
              <a:buFont typeface="Arial" panose="020B0604020202020204" pitchFamily="34" charset="0"/>
              <a:buChar char="•"/>
            </a:pPr>
            <a:r>
              <a:rPr lang="fr-CH" sz="2000" dirty="0"/>
              <a:t>Un seul fluide et machine</a:t>
            </a:r>
          </a:p>
          <a:p>
            <a:pPr marL="342900" indent="-342900">
              <a:buFont typeface="Arial" panose="020B0604020202020204" pitchFamily="34" charset="0"/>
              <a:buChar char="•"/>
            </a:pPr>
            <a:r>
              <a:rPr lang="fr-CH" sz="2000" dirty="0"/>
              <a:t>Chauffage du bâtiment </a:t>
            </a:r>
          </a:p>
          <a:p>
            <a:pPr marL="342900" indent="-342900">
              <a:buFont typeface="Arial" panose="020B0604020202020204" pitchFamily="34" charset="0"/>
              <a:buChar char="•"/>
            </a:pPr>
            <a:r>
              <a:rPr lang="fr-CH" sz="2000" dirty="0"/>
              <a:t>Coûts: +16%</a:t>
            </a:r>
          </a:p>
        </p:txBody>
      </p:sp>
      <p:sp>
        <p:nvSpPr>
          <p:cNvPr id="4" name="Titre 3">
            <a:extLst>
              <a:ext uri="{FF2B5EF4-FFF2-40B4-BE49-F238E27FC236}">
                <a16:creationId xmlns:a16="http://schemas.microsoft.com/office/drawing/2014/main" id="{5EAD7E2A-4FB2-9B6A-55FC-4D52FAD46791}"/>
              </a:ext>
            </a:extLst>
          </p:cNvPr>
          <p:cNvSpPr>
            <a:spLocks noGrp="1"/>
          </p:cNvSpPr>
          <p:nvPr>
            <p:ph type="title"/>
          </p:nvPr>
        </p:nvSpPr>
        <p:spPr/>
        <p:txBody>
          <a:bodyPr/>
          <a:lstStyle/>
          <a:p>
            <a:r>
              <a:rPr lang="fr-CH" dirty="0"/>
              <a:t>Solutions proposées</a:t>
            </a:r>
          </a:p>
        </p:txBody>
      </p:sp>
    </p:spTree>
    <p:extLst>
      <p:ext uri="{BB962C8B-B14F-4D97-AF65-F5344CB8AC3E}">
        <p14:creationId xmlns:p14="http://schemas.microsoft.com/office/powerpoint/2010/main" val="21884899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descr="Une image contenant texte, diagramme, Plan, schématique&#10;&#10;Le contenu généré par l’IA peut être incorrect.">
            <a:extLst>
              <a:ext uri="{FF2B5EF4-FFF2-40B4-BE49-F238E27FC236}">
                <a16:creationId xmlns:a16="http://schemas.microsoft.com/office/drawing/2014/main" id="{C034D81C-2F40-1F2A-29FA-968D8FB55C6B}"/>
              </a:ext>
            </a:extLst>
          </p:cNvPr>
          <p:cNvPicPr>
            <a:picLocks noGrp="1" noChangeAspect="1"/>
          </p:cNvPicPr>
          <p:nvPr>
            <p:ph idx="1"/>
          </p:nvPr>
        </p:nvPicPr>
        <p:blipFill>
          <a:blip r:embed="rId2"/>
          <a:stretch>
            <a:fillRect/>
          </a:stretch>
        </p:blipFill>
        <p:spPr>
          <a:xfrm>
            <a:off x="2320713" y="976276"/>
            <a:ext cx="7988723" cy="5397371"/>
          </a:xfrm>
          <a:prstGeom prst="rect">
            <a:avLst/>
          </a:prstGeom>
        </p:spPr>
      </p:pic>
      <p:sp>
        <p:nvSpPr>
          <p:cNvPr id="2" name="Titre 1">
            <a:extLst>
              <a:ext uri="{FF2B5EF4-FFF2-40B4-BE49-F238E27FC236}">
                <a16:creationId xmlns:a16="http://schemas.microsoft.com/office/drawing/2014/main" id="{26ABCC35-F5C9-BE53-5546-34171D51FF14}"/>
              </a:ext>
            </a:extLst>
          </p:cNvPr>
          <p:cNvSpPr>
            <a:spLocks noGrp="1"/>
          </p:cNvSpPr>
          <p:nvPr>
            <p:ph type="title"/>
          </p:nvPr>
        </p:nvSpPr>
        <p:spPr/>
        <p:txBody>
          <a:bodyPr/>
          <a:lstStyle/>
          <a:p>
            <a:r>
              <a:rPr lang="fr-CH" dirty="0"/>
              <a:t>Solution proposée</a:t>
            </a:r>
          </a:p>
        </p:txBody>
      </p:sp>
    </p:spTree>
    <p:extLst>
      <p:ext uri="{BB962C8B-B14F-4D97-AF65-F5344CB8AC3E}">
        <p14:creationId xmlns:p14="http://schemas.microsoft.com/office/powerpoint/2010/main" val="393059235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Espace réservé du contenu 7" descr="Une image contenant ligne, diagramme, Tracé, texte&#10;&#10;Le contenu généré par l’IA peut être incorrect.">
            <a:extLst>
              <a:ext uri="{FF2B5EF4-FFF2-40B4-BE49-F238E27FC236}">
                <a16:creationId xmlns:a16="http://schemas.microsoft.com/office/drawing/2014/main" id="{ECDB2986-7ADF-389A-DB72-CE82310BD781}"/>
              </a:ext>
            </a:extLst>
          </p:cNvPr>
          <p:cNvPicPr>
            <a:picLocks noGrp="1" noChangeAspect="1"/>
          </p:cNvPicPr>
          <p:nvPr>
            <p:ph idx="1"/>
          </p:nvPr>
        </p:nvPicPr>
        <p:blipFill>
          <a:blip r:embed="rId2"/>
          <a:stretch>
            <a:fillRect/>
          </a:stretch>
        </p:blipFill>
        <p:spPr>
          <a:xfrm>
            <a:off x="2093423" y="1169046"/>
            <a:ext cx="8126361" cy="5368323"/>
          </a:xfrm>
          <a:prstGeom prst="rect">
            <a:avLst/>
          </a:prstGeom>
        </p:spPr>
      </p:pic>
      <p:sp>
        <p:nvSpPr>
          <p:cNvPr id="5" name="Titre 4">
            <a:extLst>
              <a:ext uri="{FF2B5EF4-FFF2-40B4-BE49-F238E27FC236}">
                <a16:creationId xmlns:a16="http://schemas.microsoft.com/office/drawing/2014/main" id="{CA1CE25D-FE1D-90FA-9E02-C586997E85C8}"/>
              </a:ext>
            </a:extLst>
          </p:cNvPr>
          <p:cNvSpPr>
            <a:spLocks noGrp="1"/>
          </p:cNvSpPr>
          <p:nvPr>
            <p:ph type="title"/>
          </p:nvPr>
        </p:nvSpPr>
        <p:spPr/>
        <p:txBody>
          <a:bodyPr/>
          <a:lstStyle/>
          <a:p>
            <a:r>
              <a:rPr lang="fr-CH" dirty="0"/>
              <a:t>Fonctionnement du bac à glace</a:t>
            </a:r>
          </a:p>
        </p:txBody>
      </p:sp>
    </p:spTree>
    <p:extLst>
      <p:ext uri="{BB962C8B-B14F-4D97-AF65-F5344CB8AC3E}">
        <p14:creationId xmlns:p14="http://schemas.microsoft.com/office/powerpoint/2010/main" val="312060743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34A1544-E1BD-F210-5E0D-CB2B39A7C8BD}"/>
              </a:ext>
            </a:extLst>
          </p:cNvPr>
          <p:cNvSpPr>
            <a:spLocks noGrp="1"/>
          </p:cNvSpPr>
          <p:nvPr>
            <p:ph type="title"/>
          </p:nvPr>
        </p:nvSpPr>
        <p:spPr/>
        <p:txBody>
          <a:bodyPr/>
          <a:lstStyle/>
          <a:p>
            <a:r>
              <a:rPr lang="fr-CH" dirty="0"/>
              <a:t>Gas </a:t>
            </a:r>
            <a:r>
              <a:rPr lang="fr-CH" dirty="0" err="1"/>
              <a:t>cooler</a:t>
            </a:r>
            <a:r>
              <a:rPr lang="fr-CH" dirty="0"/>
              <a:t> - évaporateur</a:t>
            </a:r>
          </a:p>
        </p:txBody>
      </p:sp>
      <p:pic>
        <p:nvPicPr>
          <p:cNvPr id="5" name="Espace réservé du contenu 4" descr="Une image contenant bâtiment, plein air, ciel, texte&#10;&#10;Le contenu généré par l’IA peut être incorrect.">
            <a:extLst>
              <a:ext uri="{FF2B5EF4-FFF2-40B4-BE49-F238E27FC236}">
                <a16:creationId xmlns:a16="http://schemas.microsoft.com/office/drawing/2014/main" id="{A6A9124F-10B7-BF89-A925-B5F23F0060E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18310" y="1473563"/>
            <a:ext cx="5068843" cy="4491037"/>
          </a:xfrm>
        </p:spPr>
      </p:pic>
      <p:pic>
        <p:nvPicPr>
          <p:cNvPr id="7" name="Image 6" descr="Une image contenant croquis, cassette&#10;&#10;Le contenu généré par l’IA peut être incorrect.">
            <a:extLst>
              <a:ext uri="{FF2B5EF4-FFF2-40B4-BE49-F238E27FC236}">
                <a16:creationId xmlns:a16="http://schemas.microsoft.com/office/drawing/2014/main" id="{047A6297-AA74-C022-A31D-D7AC999C5071}"/>
              </a:ext>
            </a:extLst>
          </p:cNvPr>
          <p:cNvPicPr>
            <a:picLocks noChangeAspect="1"/>
          </p:cNvPicPr>
          <p:nvPr/>
        </p:nvPicPr>
        <p:blipFill>
          <a:blip r:embed="rId4"/>
          <a:stretch>
            <a:fillRect/>
          </a:stretch>
        </p:blipFill>
        <p:spPr>
          <a:xfrm>
            <a:off x="7331269" y="3143039"/>
            <a:ext cx="4040860" cy="3341864"/>
          </a:xfrm>
          <a:prstGeom prst="rect">
            <a:avLst/>
          </a:prstGeom>
        </p:spPr>
      </p:pic>
      <p:pic>
        <p:nvPicPr>
          <p:cNvPr id="11" name="Image 10" descr="Une image contenant croquis, dessin, texte, conception&#10;&#10;Le contenu généré par l’IA peut être incorrect.">
            <a:extLst>
              <a:ext uri="{FF2B5EF4-FFF2-40B4-BE49-F238E27FC236}">
                <a16:creationId xmlns:a16="http://schemas.microsoft.com/office/drawing/2014/main" id="{FDE470A5-0182-5402-193E-1210D0EDF1B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28150" y="615345"/>
            <a:ext cx="3046852" cy="2813655"/>
          </a:xfrm>
          <a:prstGeom prst="rect">
            <a:avLst/>
          </a:prstGeom>
        </p:spPr>
      </p:pic>
      <p:pic>
        <p:nvPicPr>
          <p:cNvPr id="13" name="Image 12" descr="Une image contenant art, conception&#10;&#10;Le contenu généré par l’IA peut être incorrect.">
            <a:extLst>
              <a:ext uri="{FF2B5EF4-FFF2-40B4-BE49-F238E27FC236}">
                <a16:creationId xmlns:a16="http://schemas.microsoft.com/office/drawing/2014/main" id="{44079DAE-2D1A-B60E-7182-D430025320F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31841" y="170045"/>
            <a:ext cx="1810993" cy="2607035"/>
          </a:xfrm>
          <a:prstGeom prst="rect">
            <a:avLst/>
          </a:prstGeom>
        </p:spPr>
      </p:pic>
    </p:spTree>
    <p:extLst>
      <p:ext uri="{BB962C8B-B14F-4D97-AF65-F5344CB8AC3E}">
        <p14:creationId xmlns:p14="http://schemas.microsoft.com/office/powerpoint/2010/main" val="367177789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75D4E69-6CF3-A269-7090-093649BDA9EE}"/>
              </a:ext>
            </a:extLst>
          </p:cNvPr>
          <p:cNvSpPr>
            <a:spLocks noGrp="1"/>
          </p:cNvSpPr>
          <p:nvPr>
            <p:ph type="title"/>
          </p:nvPr>
        </p:nvSpPr>
        <p:spPr/>
        <p:txBody>
          <a:bodyPr/>
          <a:lstStyle/>
          <a:p>
            <a:r>
              <a:rPr lang="fr-CH" dirty="0"/>
              <a:t>Retour d’expérience</a:t>
            </a:r>
          </a:p>
        </p:txBody>
      </p:sp>
      <p:sp>
        <p:nvSpPr>
          <p:cNvPr id="3" name="Espace réservé du contenu 2">
            <a:extLst>
              <a:ext uri="{FF2B5EF4-FFF2-40B4-BE49-F238E27FC236}">
                <a16:creationId xmlns:a16="http://schemas.microsoft.com/office/drawing/2014/main" id="{1EDBDC45-B988-D96D-C800-5EC1C1C0BD9F}"/>
              </a:ext>
            </a:extLst>
          </p:cNvPr>
          <p:cNvSpPr>
            <a:spLocks noGrp="1"/>
          </p:cNvSpPr>
          <p:nvPr>
            <p:ph idx="1"/>
          </p:nvPr>
        </p:nvSpPr>
        <p:spPr/>
        <p:txBody>
          <a:bodyPr/>
          <a:lstStyle/>
          <a:p>
            <a:pPr marL="342900" indent="-342900">
              <a:buFont typeface="Arial" panose="020B0604020202020204" pitchFamily="34" charset="0"/>
              <a:buChar char="•"/>
            </a:pPr>
            <a:r>
              <a:rPr lang="fr-CH" dirty="0"/>
              <a:t>Simplicité d’un seul système</a:t>
            </a:r>
          </a:p>
          <a:p>
            <a:pPr marL="342900" indent="-342900">
              <a:buFont typeface="Arial" panose="020B0604020202020204" pitchFamily="34" charset="0"/>
              <a:buChar char="•"/>
            </a:pPr>
            <a:r>
              <a:rPr lang="fr-CH" dirty="0"/>
              <a:t>Température du retour du chauffage plus élevé que prévu</a:t>
            </a:r>
          </a:p>
          <a:p>
            <a:pPr marL="342900" indent="-342900">
              <a:buFont typeface="Arial" panose="020B0604020202020204" pitchFamily="34" charset="0"/>
              <a:buChar char="•"/>
            </a:pPr>
            <a:r>
              <a:rPr lang="fr-CH" dirty="0"/>
              <a:t>Volume accumulateur ECS pourrait être supérieur</a:t>
            </a:r>
          </a:p>
          <a:p>
            <a:pPr marL="342900" indent="-342900">
              <a:buFont typeface="Arial" panose="020B0604020202020204" pitchFamily="34" charset="0"/>
              <a:buChar char="•"/>
            </a:pPr>
            <a:r>
              <a:rPr lang="fr-CH" dirty="0"/>
              <a:t>Modification des locaux durant le projet -&gt;ajout de détecteurs de CO2</a:t>
            </a:r>
          </a:p>
          <a:p>
            <a:pPr marL="342900" indent="-342900">
              <a:buFont typeface="Arial" panose="020B0604020202020204" pitchFamily="34" charset="0"/>
              <a:buChar char="•"/>
            </a:pPr>
            <a:r>
              <a:rPr lang="fr-CH" dirty="0"/>
              <a:t>Espace dans le local technique impiété par la technique de production laitière</a:t>
            </a:r>
          </a:p>
          <a:p>
            <a:pPr marL="342900" indent="-342900">
              <a:buFont typeface="Arial" panose="020B0604020202020204" pitchFamily="34" charset="0"/>
              <a:buChar char="•"/>
            </a:pPr>
            <a:r>
              <a:rPr lang="fr-CH" dirty="0"/>
              <a:t>Meilleure coordination entre mandataire – chauffagiste - frigoriste</a:t>
            </a:r>
          </a:p>
          <a:p>
            <a:pPr marL="342900" indent="-342900">
              <a:buFont typeface="Arial" panose="020B0604020202020204" pitchFamily="34" charset="0"/>
              <a:buChar char="•"/>
            </a:pPr>
            <a:r>
              <a:rPr lang="fr-CH" dirty="0"/>
              <a:t>Prévoir plus de temps pour le suivi et l’optimisation</a:t>
            </a:r>
          </a:p>
          <a:p>
            <a:pPr marL="342900" indent="-342900">
              <a:buFont typeface="Arial" panose="020B0604020202020204" pitchFamily="34" charset="0"/>
              <a:buChar char="•"/>
            </a:pPr>
            <a:r>
              <a:rPr lang="fr-CH" dirty="0"/>
              <a:t>Différentiel du coût réel supérieur à 16%</a:t>
            </a:r>
          </a:p>
          <a:p>
            <a:pPr marL="342900" indent="-342900">
              <a:buFont typeface="Arial" panose="020B0604020202020204" pitchFamily="34" charset="0"/>
              <a:buChar char="•"/>
            </a:pPr>
            <a:endParaRPr lang="fr-CH" dirty="0"/>
          </a:p>
          <a:p>
            <a:pPr marL="342900" indent="-342900">
              <a:buFont typeface="Arial" panose="020B0604020202020204" pitchFamily="34" charset="0"/>
              <a:buChar char="•"/>
            </a:pPr>
            <a:endParaRPr lang="fr-CH" dirty="0"/>
          </a:p>
        </p:txBody>
      </p:sp>
    </p:spTree>
    <p:extLst>
      <p:ext uri="{BB962C8B-B14F-4D97-AF65-F5344CB8AC3E}">
        <p14:creationId xmlns:p14="http://schemas.microsoft.com/office/powerpoint/2010/main" val="345193280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9E1E43-6719-F2F6-E564-528FD812D7EC}"/>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201A75CF-3716-AFE4-5AB1-7D308817B496}"/>
              </a:ext>
            </a:extLst>
          </p:cNvPr>
          <p:cNvSpPr>
            <a:spLocks noGrp="1"/>
          </p:cNvSpPr>
          <p:nvPr>
            <p:ph type="title"/>
          </p:nvPr>
        </p:nvSpPr>
        <p:spPr/>
        <p:txBody>
          <a:bodyPr/>
          <a:lstStyle/>
          <a:p>
            <a:r>
              <a:rPr lang="fr-CH" b="1" dirty="0"/>
              <a:t>Exemple collège </a:t>
            </a:r>
            <a:r>
              <a:rPr lang="fr-CH" sz="2400" b="1" dirty="0"/>
              <a:t>(2023)</a:t>
            </a:r>
            <a:endParaRPr lang="fr-CH" sz="2400" dirty="0"/>
          </a:p>
        </p:txBody>
      </p:sp>
      <p:sp>
        <p:nvSpPr>
          <p:cNvPr id="3" name="Espace réservé du contenu 2">
            <a:extLst>
              <a:ext uri="{FF2B5EF4-FFF2-40B4-BE49-F238E27FC236}">
                <a16:creationId xmlns:a16="http://schemas.microsoft.com/office/drawing/2014/main" id="{1B101C7C-1DA3-35AB-F49B-21A6C80162D2}"/>
              </a:ext>
            </a:extLst>
          </p:cNvPr>
          <p:cNvSpPr>
            <a:spLocks noGrp="1"/>
          </p:cNvSpPr>
          <p:nvPr>
            <p:ph idx="1"/>
          </p:nvPr>
        </p:nvSpPr>
        <p:spPr>
          <a:xfrm>
            <a:off x="914400" y="1351722"/>
            <a:ext cx="10323871" cy="4899991"/>
          </a:xfrm>
        </p:spPr>
        <p:txBody>
          <a:bodyPr>
            <a:normAutofit fontScale="85000" lnSpcReduction="10000"/>
          </a:bodyPr>
          <a:lstStyle/>
          <a:p>
            <a:r>
              <a:rPr lang="fr-CH" b="1" dirty="0"/>
              <a:t>Description</a:t>
            </a:r>
          </a:p>
          <a:p>
            <a:pPr marL="342900" indent="-342900">
              <a:buFont typeface="Arial" panose="020B0604020202020204" pitchFamily="34" charset="0"/>
              <a:buChar char="•"/>
            </a:pPr>
            <a:r>
              <a:rPr lang="fr-FR" dirty="0"/>
              <a:t>Centre-ville</a:t>
            </a:r>
          </a:p>
          <a:p>
            <a:pPr marL="342900" indent="-342900">
              <a:buFont typeface="Arial" panose="020B0604020202020204" pitchFamily="34" charset="0"/>
              <a:buChar char="•"/>
            </a:pPr>
            <a:r>
              <a:rPr lang="fr-FR" dirty="0"/>
              <a:t>2 bâtiments et 3 pavillons préfabriqués</a:t>
            </a:r>
          </a:p>
          <a:p>
            <a:pPr marL="342900" indent="-342900">
              <a:buFont typeface="Arial" panose="020B0604020202020204" pitchFamily="34" charset="0"/>
              <a:buChar char="•"/>
            </a:pPr>
            <a:r>
              <a:rPr lang="fr-FR" dirty="0"/>
              <a:t>Remplacement du chauffage à gaz</a:t>
            </a:r>
          </a:p>
          <a:p>
            <a:pPr marL="342900" indent="-342900">
              <a:buFont typeface="Arial" panose="020B0604020202020204" pitchFamily="34" charset="0"/>
              <a:buChar char="•"/>
            </a:pPr>
            <a:r>
              <a:rPr lang="fr-FR" dirty="0"/>
              <a:t>Eau de nappe disponible 9/5°C</a:t>
            </a:r>
          </a:p>
          <a:p>
            <a:pPr marL="342900" indent="-342900">
              <a:buFont typeface="Arial" panose="020B0604020202020204" pitchFamily="34" charset="0"/>
              <a:buChar char="•"/>
            </a:pPr>
            <a:r>
              <a:rPr lang="fr-FR" dirty="0"/>
              <a:t>Locaux techniques existants au </a:t>
            </a:r>
            <a:r>
              <a:rPr lang="fr-FR" dirty="0" err="1"/>
              <a:t>rez</a:t>
            </a:r>
            <a:r>
              <a:rPr lang="fr-FR" dirty="0"/>
              <a:t>, accès à côté de l’entrée principale</a:t>
            </a:r>
          </a:p>
          <a:p>
            <a:pPr marL="342900" indent="-342900">
              <a:buFont typeface="Arial" panose="020B0604020202020204" pitchFamily="34" charset="0"/>
              <a:buChar char="•"/>
            </a:pPr>
            <a:r>
              <a:rPr lang="fr-FR" dirty="0"/>
              <a:t>Rénovation globale (y compris monobloc de ventilation et enveloppe)</a:t>
            </a:r>
          </a:p>
          <a:p>
            <a:pPr marL="342900" indent="-342900">
              <a:buFont typeface="Arial" panose="020B0604020202020204" pitchFamily="34" charset="0"/>
              <a:buChar char="•"/>
            </a:pPr>
            <a:r>
              <a:rPr lang="fr-FR" dirty="0"/>
              <a:t>Conservation des radiateurs monotubes</a:t>
            </a:r>
          </a:p>
          <a:p>
            <a:pPr marL="342900" indent="-342900">
              <a:buFont typeface="Arial" panose="020B0604020202020204" pitchFamily="34" charset="0"/>
              <a:buChar char="•"/>
            </a:pPr>
            <a:r>
              <a:rPr lang="fr-FR" dirty="0"/>
              <a:t>Plusieurs niveaux de température</a:t>
            </a:r>
            <a:br>
              <a:rPr lang="fr-FR" dirty="0"/>
            </a:br>
            <a:r>
              <a:rPr lang="fr-FR" dirty="0"/>
              <a:t>150 kW 45/41°C, 280 kW 40/30°C, 110 kW 16/19°C</a:t>
            </a:r>
          </a:p>
          <a:p>
            <a:pPr marL="342900" indent="-342900">
              <a:buFont typeface="Arial" panose="020B0604020202020204" pitchFamily="34" charset="0"/>
              <a:buChar char="•"/>
            </a:pPr>
            <a:r>
              <a:rPr lang="fr-FR" dirty="0"/>
              <a:t>Durée de vie longue (plusieurs dizaines années)</a:t>
            </a:r>
          </a:p>
          <a:p>
            <a:pPr marL="342900" indent="-342900">
              <a:buFont typeface="Arial" panose="020B0604020202020204" pitchFamily="34" charset="0"/>
              <a:buChar char="•"/>
            </a:pPr>
            <a:r>
              <a:rPr lang="fr-FR" dirty="0"/>
              <a:t>Utilisation d’un fluide naturel</a:t>
            </a:r>
          </a:p>
          <a:p>
            <a:pPr marL="342900" indent="-342900">
              <a:buFont typeface="Arial" panose="020B0604020202020204" pitchFamily="34" charset="0"/>
              <a:buChar char="•"/>
            </a:pPr>
            <a:r>
              <a:rPr lang="fr-FR" dirty="0"/>
              <a:t>Performances énergétiques</a:t>
            </a:r>
          </a:p>
          <a:p>
            <a:endParaRPr lang="fr-FR" dirty="0"/>
          </a:p>
          <a:p>
            <a:pPr marL="342900" indent="-342900">
              <a:buFont typeface="Arial" panose="020B0604020202020204" pitchFamily="34" charset="0"/>
              <a:buChar char="•"/>
            </a:pPr>
            <a:endParaRPr lang="fr-CH" dirty="0"/>
          </a:p>
        </p:txBody>
      </p:sp>
      <p:pic>
        <p:nvPicPr>
          <p:cNvPr id="1026" name="Picture 2" descr="Accueil - Lycée Collège des Creusets">
            <a:extLst>
              <a:ext uri="{FF2B5EF4-FFF2-40B4-BE49-F238E27FC236}">
                <a16:creationId xmlns:a16="http://schemas.microsoft.com/office/drawing/2014/main" id="{9D8FEB59-B5AD-8947-830A-B9D3302C5D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34288" y="259874"/>
            <a:ext cx="4081462" cy="27184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68284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1C59C63-DE92-3587-9BA1-2CE1E5CBF82F}"/>
              </a:ext>
            </a:extLst>
          </p:cNvPr>
          <p:cNvSpPr>
            <a:spLocks noGrp="1"/>
          </p:cNvSpPr>
          <p:nvPr>
            <p:ph type="title"/>
          </p:nvPr>
        </p:nvSpPr>
        <p:spPr/>
        <p:txBody>
          <a:bodyPr/>
          <a:lstStyle/>
          <a:p>
            <a:r>
              <a:rPr lang="fr-CH" dirty="0"/>
              <a:t>Noms des réfrigérants</a:t>
            </a:r>
          </a:p>
        </p:txBody>
      </p:sp>
      <p:sp>
        <p:nvSpPr>
          <p:cNvPr id="3" name="Espace réservé du contenu 2">
            <a:extLst>
              <a:ext uri="{FF2B5EF4-FFF2-40B4-BE49-F238E27FC236}">
                <a16:creationId xmlns:a16="http://schemas.microsoft.com/office/drawing/2014/main" id="{9777FC76-5259-45BB-50FD-F079969D34C1}"/>
              </a:ext>
            </a:extLst>
          </p:cNvPr>
          <p:cNvSpPr>
            <a:spLocks noGrp="1"/>
          </p:cNvSpPr>
          <p:nvPr>
            <p:ph idx="1"/>
          </p:nvPr>
        </p:nvSpPr>
        <p:spPr>
          <a:xfrm>
            <a:off x="914400" y="1494364"/>
            <a:ext cx="10801350" cy="4330364"/>
          </a:xfrm>
        </p:spPr>
        <p:txBody>
          <a:bodyPr>
            <a:normAutofit/>
          </a:bodyPr>
          <a:lstStyle/>
          <a:p>
            <a:pPr marL="285750" indent="-285750">
              <a:buFont typeface="Arial" panose="020B0604020202020204" pitchFamily="34" charset="0"/>
              <a:buChar char="•"/>
            </a:pPr>
            <a:r>
              <a:rPr lang="fr-FR" sz="1800" dirty="0"/>
              <a:t>nommés selon une nomenclature spécifique régie par la norme 34-1992 de l'American National Standards Institute (ANSI) et de l'American Society of </a:t>
            </a:r>
            <a:r>
              <a:rPr lang="fr-FR" sz="1800" dirty="0" err="1"/>
              <a:t>Heating</a:t>
            </a:r>
            <a:r>
              <a:rPr lang="fr-FR" sz="1800" dirty="0"/>
              <a:t>, </a:t>
            </a:r>
            <a:r>
              <a:rPr lang="fr-FR" sz="1800" dirty="0" err="1"/>
              <a:t>Refrigerating</a:t>
            </a:r>
            <a:r>
              <a:rPr lang="fr-FR" sz="1800" dirty="0"/>
              <a:t> and Air-</a:t>
            </a:r>
            <a:r>
              <a:rPr lang="fr-FR" sz="1800" dirty="0" err="1"/>
              <a:t>Conditioning</a:t>
            </a:r>
            <a:r>
              <a:rPr lang="fr-FR" sz="1800" dirty="0"/>
              <a:t> </a:t>
            </a:r>
            <a:r>
              <a:rPr lang="fr-FR" sz="1800" dirty="0" err="1"/>
              <a:t>Engineers</a:t>
            </a:r>
            <a:r>
              <a:rPr lang="fr-FR" sz="1800" dirty="0"/>
              <a:t> (ASHRAE).</a:t>
            </a:r>
          </a:p>
          <a:p>
            <a:pPr marL="285750" indent="-285750">
              <a:buFont typeface="Arial" panose="020B0604020202020204" pitchFamily="34" charset="0"/>
              <a:buChar char="•"/>
            </a:pPr>
            <a:r>
              <a:rPr lang="fr-FR" sz="1800" dirty="0"/>
              <a:t>Nomenclature se compose de la lettre R suivie d'un code de deux à cinq chiffres dérivés de sa structure moléculaire.</a:t>
            </a:r>
            <a:endParaRPr lang="fr-FR" sz="2000" dirty="0"/>
          </a:p>
          <a:p>
            <a:r>
              <a:rPr lang="fr-FR" sz="2000" dirty="0"/>
              <a:t>CFC : </a:t>
            </a:r>
            <a:r>
              <a:rPr lang="fr-CH" sz="2000" dirty="0">
                <a:solidFill>
                  <a:srgbClr val="0065A5"/>
                </a:solidFill>
              </a:rPr>
              <a:t>R-11 / R-12</a:t>
            </a:r>
          </a:p>
          <a:p>
            <a:r>
              <a:rPr lang="fr-FR" sz="2000" dirty="0"/>
              <a:t>HCFC : </a:t>
            </a:r>
            <a:r>
              <a:rPr lang="fr-CH" sz="2000" dirty="0">
                <a:solidFill>
                  <a:srgbClr val="0065A5"/>
                </a:solidFill>
              </a:rPr>
              <a:t>R-22 / R-23</a:t>
            </a:r>
          </a:p>
          <a:p>
            <a:r>
              <a:rPr lang="fr-FR" sz="2000" dirty="0"/>
              <a:t>HFC : </a:t>
            </a:r>
            <a:r>
              <a:rPr lang="fr-CH" sz="2000" dirty="0">
                <a:solidFill>
                  <a:srgbClr val="0065A5"/>
                </a:solidFill>
              </a:rPr>
              <a:t>R-134a / R-32 / R-404A</a:t>
            </a:r>
          </a:p>
          <a:p>
            <a:r>
              <a:rPr lang="fr-FR" sz="2000" dirty="0"/>
              <a:t>HFO: </a:t>
            </a:r>
            <a:r>
              <a:rPr lang="fr-CH" sz="2000" dirty="0">
                <a:solidFill>
                  <a:srgbClr val="0065A5"/>
                </a:solidFill>
              </a:rPr>
              <a:t>R-1234yf / R-1234ze</a:t>
            </a:r>
          </a:p>
          <a:p>
            <a:r>
              <a:rPr lang="fr-FR" sz="2000" dirty="0"/>
              <a:t>HC : </a:t>
            </a:r>
            <a:r>
              <a:rPr lang="fr-CH" sz="2000" dirty="0">
                <a:solidFill>
                  <a:srgbClr val="0065A5"/>
                </a:solidFill>
              </a:rPr>
              <a:t>R-290 / R-1270</a:t>
            </a:r>
          </a:p>
          <a:p>
            <a:r>
              <a:rPr lang="fr-FR" sz="2000" dirty="0"/>
              <a:t>naturel : </a:t>
            </a:r>
            <a:r>
              <a:rPr lang="fr-CH" sz="2000" dirty="0">
                <a:solidFill>
                  <a:srgbClr val="0065A5"/>
                </a:solidFill>
              </a:rPr>
              <a:t>R-744 / R-717 / R-718</a:t>
            </a:r>
          </a:p>
          <a:p>
            <a:endParaRPr lang="fr-CH" sz="2000" dirty="0">
              <a:solidFill>
                <a:srgbClr val="0065A5"/>
              </a:solidFill>
            </a:endParaRPr>
          </a:p>
          <a:p>
            <a:endParaRPr lang="fr-CH" sz="2000" dirty="0">
              <a:solidFill>
                <a:srgbClr val="0065A5"/>
              </a:solidFill>
            </a:endParaRPr>
          </a:p>
          <a:p>
            <a:endParaRPr lang="fr-CH" sz="2000" dirty="0">
              <a:solidFill>
                <a:srgbClr val="0065A5"/>
              </a:solidFill>
            </a:endParaRPr>
          </a:p>
          <a:p>
            <a:endParaRPr lang="fr-FR" sz="2000" i="1" dirty="0"/>
          </a:p>
          <a:p>
            <a:endParaRPr lang="fr-FR" i="1" dirty="0"/>
          </a:p>
          <a:p>
            <a:endParaRPr lang="fr-CH" dirty="0"/>
          </a:p>
        </p:txBody>
      </p:sp>
    </p:spTree>
    <p:extLst>
      <p:ext uri="{BB962C8B-B14F-4D97-AF65-F5344CB8AC3E}">
        <p14:creationId xmlns:p14="http://schemas.microsoft.com/office/powerpoint/2010/main" val="322348309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9347D4-2AB2-6B8A-2CC4-61D9549E2113}"/>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B5188ED8-2D47-38D5-1D3F-60C3D06C72EB}"/>
              </a:ext>
            </a:extLst>
          </p:cNvPr>
          <p:cNvSpPr>
            <a:spLocks noGrp="1"/>
          </p:cNvSpPr>
          <p:nvPr>
            <p:ph type="title"/>
          </p:nvPr>
        </p:nvSpPr>
        <p:spPr/>
        <p:txBody>
          <a:bodyPr/>
          <a:lstStyle/>
          <a:p>
            <a:r>
              <a:rPr lang="fr-CH" b="1" dirty="0"/>
              <a:t>Exemple collège</a:t>
            </a:r>
            <a:endParaRPr lang="fr-CH" dirty="0"/>
          </a:p>
        </p:txBody>
      </p:sp>
      <p:sp>
        <p:nvSpPr>
          <p:cNvPr id="3" name="Espace réservé du contenu 2">
            <a:extLst>
              <a:ext uri="{FF2B5EF4-FFF2-40B4-BE49-F238E27FC236}">
                <a16:creationId xmlns:a16="http://schemas.microsoft.com/office/drawing/2014/main" id="{5C4C1A19-923D-8730-C0A6-CE4F034DB652}"/>
              </a:ext>
            </a:extLst>
          </p:cNvPr>
          <p:cNvSpPr>
            <a:spLocks noGrp="1"/>
          </p:cNvSpPr>
          <p:nvPr>
            <p:ph idx="1"/>
          </p:nvPr>
        </p:nvSpPr>
        <p:spPr>
          <a:xfrm>
            <a:off x="914401" y="1351722"/>
            <a:ext cx="5988570" cy="4899991"/>
          </a:xfrm>
        </p:spPr>
        <p:txBody>
          <a:bodyPr>
            <a:normAutofit/>
          </a:bodyPr>
          <a:lstStyle/>
          <a:p>
            <a:r>
              <a:rPr lang="fr-CH" b="1" dirty="0"/>
              <a:t>Solutions proposées</a:t>
            </a:r>
          </a:p>
          <a:p>
            <a:pPr marL="342900" indent="-342900">
              <a:buFont typeface="Arial" panose="020B0604020202020204" pitchFamily="34" charset="0"/>
              <a:buChar char="•"/>
            </a:pPr>
            <a:r>
              <a:rPr lang="fr-FR" dirty="0"/>
              <a:t>Propane (R290) et Ammoniac (NH3)</a:t>
            </a:r>
          </a:p>
          <a:p>
            <a:pPr marL="342900" indent="-342900">
              <a:buFont typeface="Arial" panose="020B0604020202020204" pitchFamily="34" charset="0"/>
              <a:buChar char="•"/>
            </a:pPr>
            <a:r>
              <a:rPr lang="fr-FR" dirty="0"/>
              <a:t>Faible charge</a:t>
            </a:r>
          </a:p>
          <a:p>
            <a:pPr marL="342900" indent="-342900">
              <a:buFont typeface="Arial" panose="020B0604020202020204" pitchFamily="34" charset="0"/>
              <a:buChar char="•"/>
            </a:pPr>
            <a:r>
              <a:rPr lang="fr-FR" dirty="0"/>
              <a:t>Utilisation d’une cheminée pour l’extraction de la ventilation</a:t>
            </a:r>
          </a:p>
          <a:p>
            <a:pPr marL="342900" indent="-342900">
              <a:buFont typeface="Arial" panose="020B0604020202020204" pitchFamily="34" charset="0"/>
              <a:buChar char="•"/>
            </a:pPr>
            <a:r>
              <a:rPr lang="fr-FR" dirty="0"/>
              <a:t>Régulation chaud, froid, évacuation de chaleur, redondance</a:t>
            </a:r>
          </a:p>
          <a:p>
            <a:pPr marL="342900" indent="-342900">
              <a:buFont typeface="Arial" panose="020B0604020202020204" pitchFamily="34" charset="0"/>
              <a:buChar char="•"/>
            </a:pPr>
            <a:r>
              <a:rPr lang="fr-FR" dirty="0"/>
              <a:t>Débit variable évaporateur et condenseur</a:t>
            </a:r>
          </a:p>
        </p:txBody>
      </p:sp>
      <p:pic>
        <p:nvPicPr>
          <p:cNvPr id="5" name="Image 4" descr="Une image contenant machine, intérieur, acier, usine&#10;&#10;Le contenu généré par l’IA peut être incorrect.">
            <a:extLst>
              <a:ext uri="{FF2B5EF4-FFF2-40B4-BE49-F238E27FC236}">
                <a16:creationId xmlns:a16="http://schemas.microsoft.com/office/drawing/2014/main" id="{95F62AFC-862D-8B37-097F-CBF73D70DE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02971" y="1351722"/>
            <a:ext cx="5196591" cy="3897443"/>
          </a:xfrm>
          <a:prstGeom prst="rect">
            <a:avLst/>
          </a:prstGeom>
        </p:spPr>
      </p:pic>
    </p:spTree>
    <p:extLst>
      <p:ext uri="{BB962C8B-B14F-4D97-AF65-F5344CB8AC3E}">
        <p14:creationId xmlns:p14="http://schemas.microsoft.com/office/powerpoint/2010/main" val="18086322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7A86544B-8056-3839-FEDD-DF46F8E3AED9}"/>
              </a:ext>
            </a:extLst>
          </p:cNvPr>
          <p:cNvSpPr>
            <a:spLocks noGrp="1"/>
          </p:cNvSpPr>
          <p:nvPr>
            <p:ph idx="14"/>
          </p:nvPr>
        </p:nvSpPr>
        <p:spPr>
          <a:xfrm>
            <a:off x="914400" y="1494366"/>
            <a:ext cx="5318388" cy="4141122"/>
          </a:xfrm>
        </p:spPr>
        <p:txBody>
          <a:bodyPr>
            <a:normAutofit fontScale="85000" lnSpcReduction="20000"/>
          </a:bodyPr>
          <a:lstStyle/>
          <a:p>
            <a:r>
              <a:rPr lang="fr-CH" b="1" dirty="0"/>
              <a:t>Ammoniac NH3 (R717)</a:t>
            </a:r>
          </a:p>
          <a:p>
            <a:r>
              <a:rPr lang="fr-CH" dirty="0"/>
              <a:t>1x HT 150 kW</a:t>
            </a:r>
          </a:p>
          <a:p>
            <a:pPr marL="342900" indent="-342900">
              <a:buFont typeface="Arial" panose="020B0604020202020204" pitchFamily="34" charset="0"/>
              <a:buChar char="•"/>
            </a:pPr>
            <a:r>
              <a:rPr lang="fr-CH" dirty="0"/>
              <a:t>1 compresseur</a:t>
            </a:r>
          </a:p>
          <a:p>
            <a:pPr marL="342900" indent="-342900">
              <a:buFont typeface="Arial" panose="020B0604020202020204" pitchFamily="34" charset="0"/>
              <a:buChar char="•"/>
            </a:pPr>
            <a:r>
              <a:rPr lang="fr-CH" dirty="0"/>
              <a:t>COP 4.5 (+18%)</a:t>
            </a:r>
          </a:p>
          <a:p>
            <a:pPr marL="342900" indent="-342900">
              <a:buFont typeface="Arial" panose="020B0604020202020204" pitchFamily="34" charset="0"/>
              <a:buChar char="•"/>
            </a:pPr>
            <a:r>
              <a:rPr lang="fr-CH" dirty="0"/>
              <a:t> 20 kg</a:t>
            </a:r>
          </a:p>
          <a:p>
            <a:pPr marL="342900" indent="-342900">
              <a:buFont typeface="Arial" panose="020B0604020202020204" pitchFamily="34" charset="0"/>
              <a:buChar char="•"/>
            </a:pPr>
            <a:r>
              <a:rPr lang="fr-CH" dirty="0"/>
              <a:t>H 2500 x L 1250 x P 1800 mm</a:t>
            </a:r>
          </a:p>
          <a:p>
            <a:r>
              <a:rPr lang="fr-CH" dirty="0"/>
              <a:t>1 x BT 280 kW</a:t>
            </a:r>
          </a:p>
          <a:p>
            <a:pPr marL="342900" indent="-342900">
              <a:buFont typeface="Arial" panose="020B0604020202020204" pitchFamily="34" charset="0"/>
              <a:buChar char="•"/>
            </a:pPr>
            <a:r>
              <a:rPr lang="fr-CH" dirty="0"/>
              <a:t>2 compresseurs</a:t>
            </a:r>
          </a:p>
          <a:p>
            <a:pPr marL="342900" indent="-342900">
              <a:buFont typeface="Arial" panose="020B0604020202020204" pitchFamily="34" charset="0"/>
              <a:buChar char="•"/>
            </a:pPr>
            <a:r>
              <a:rPr lang="fr-CH" dirty="0"/>
              <a:t>COP 5.6 (+16%)</a:t>
            </a:r>
          </a:p>
          <a:p>
            <a:pPr marL="342900" indent="-342900">
              <a:buFont typeface="Arial" panose="020B0604020202020204" pitchFamily="34" charset="0"/>
              <a:buChar char="•"/>
            </a:pPr>
            <a:r>
              <a:rPr lang="fr-CH" dirty="0"/>
              <a:t>30 kg</a:t>
            </a:r>
          </a:p>
          <a:p>
            <a:pPr marL="342900" indent="-342900">
              <a:buFont typeface="Arial" panose="020B0604020202020204" pitchFamily="34" charset="0"/>
              <a:buChar char="•"/>
            </a:pPr>
            <a:r>
              <a:rPr lang="fr-CH" dirty="0"/>
              <a:t>H 2500 x L 2200 x P 1800 mm</a:t>
            </a:r>
          </a:p>
          <a:p>
            <a:r>
              <a:rPr lang="fr-CH" dirty="0"/>
              <a:t>Prix: +80%</a:t>
            </a:r>
          </a:p>
        </p:txBody>
      </p:sp>
      <p:sp>
        <p:nvSpPr>
          <p:cNvPr id="3" name="Espace réservé du contenu 2">
            <a:extLst>
              <a:ext uri="{FF2B5EF4-FFF2-40B4-BE49-F238E27FC236}">
                <a16:creationId xmlns:a16="http://schemas.microsoft.com/office/drawing/2014/main" id="{85F8F5F8-4798-B2C8-F5D2-7553DC1B2496}"/>
              </a:ext>
            </a:extLst>
          </p:cNvPr>
          <p:cNvSpPr>
            <a:spLocks noGrp="1"/>
          </p:cNvSpPr>
          <p:nvPr>
            <p:ph idx="15"/>
          </p:nvPr>
        </p:nvSpPr>
        <p:spPr>
          <a:xfrm>
            <a:off x="6397362" y="1494366"/>
            <a:ext cx="5318388" cy="5135034"/>
          </a:xfrm>
        </p:spPr>
        <p:txBody>
          <a:bodyPr>
            <a:normAutofit fontScale="70000" lnSpcReduction="20000"/>
          </a:bodyPr>
          <a:lstStyle/>
          <a:p>
            <a:r>
              <a:rPr lang="fr-CH" b="1" dirty="0"/>
              <a:t>Propane (R290) enceinte ventilée</a:t>
            </a:r>
          </a:p>
          <a:p>
            <a:r>
              <a:rPr lang="fr-CH" dirty="0"/>
              <a:t>1x HT 168 kW</a:t>
            </a:r>
          </a:p>
          <a:p>
            <a:pPr marL="342900" indent="-342900">
              <a:buFont typeface="Arial" panose="020B0604020202020204" pitchFamily="34" charset="0"/>
              <a:buChar char="•"/>
            </a:pPr>
            <a:r>
              <a:rPr lang="fr-CH" dirty="0"/>
              <a:t>2 compresseurs</a:t>
            </a:r>
          </a:p>
          <a:p>
            <a:pPr marL="342900" indent="-342900">
              <a:buFont typeface="Arial" panose="020B0604020202020204" pitchFamily="34" charset="0"/>
              <a:buChar char="•"/>
            </a:pPr>
            <a:r>
              <a:rPr lang="fr-CH" dirty="0"/>
              <a:t>COP 3.8 </a:t>
            </a:r>
          </a:p>
          <a:p>
            <a:pPr marL="342900" indent="-342900">
              <a:buFont typeface="Arial" panose="020B0604020202020204" pitchFamily="34" charset="0"/>
              <a:buChar char="•"/>
            </a:pPr>
            <a:r>
              <a:rPr lang="fr-CH" dirty="0"/>
              <a:t> 2*4 kg</a:t>
            </a:r>
          </a:p>
          <a:p>
            <a:pPr marL="342900" indent="-342900">
              <a:buFont typeface="Arial" panose="020B0604020202020204" pitchFamily="34" charset="0"/>
              <a:buChar char="•"/>
            </a:pPr>
            <a:r>
              <a:rPr lang="fr-CH" dirty="0"/>
              <a:t>H 2000 x L 900 x P 2100 mm</a:t>
            </a:r>
          </a:p>
          <a:p>
            <a:r>
              <a:rPr lang="fr-CH" dirty="0"/>
              <a:t>1 x HT - BT 93-100 kW</a:t>
            </a:r>
          </a:p>
          <a:p>
            <a:pPr marL="342900" indent="-342900">
              <a:buFont typeface="Arial" panose="020B0604020202020204" pitchFamily="34" charset="0"/>
              <a:buChar char="•"/>
            </a:pPr>
            <a:r>
              <a:rPr lang="fr-CH" dirty="0"/>
              <a:t>1 compresseurs</a:t>
            </a:r>
          </a:p>
          <a:p>
            <a:pPr marL="342900" indent="-342900">
              <a:buFont typeface="Arial" panose="020B0604020202020204" pitchFamily="34" charset="0"/>
              <a:buChar char="•"/>
            </a:pPr>
            <a:r>
              <a:rPr lang="fr-CH" dirty="0"/>
              <a:t>COP 3.8 - 4.8</a:t>
            </a:r>
          </a:p>
          <a:p>
            <a:pPr marL="342900" indent="-342900">
              <a:buFont typeface="Arial" panose="020B0604020202020204" pitchFamily="34" charset="0"/>
              <a:buChar char="•"/>
            </a:pPr>
            <a:r>
              <a:rPr lang="fr-CH" dirty="0"/>
              <a:t>2.2 kg</a:t>
            </a:r>
          </a:p>
          <a:p>
            <a:pPr marL="342900" indent="-342900">
              <a:buFont typeface="Arial" panose="020B0604020202020204" pitchFamily="34" charset="0"/>
              <a:buChar char="•"/>
            </a:pPr>
            <a:r>
              <a:rPr lang="fr-CH" dirty="0"/>
              <a:t>H 1650 x L 950 x P 950 mm</a:t>
            </a:r>
          </a:p>
          <a:p>
            <a:r>
              <a:rPr lang="fr-CH" dirty="0"/>
              <a:t>1 x HT - BT 181 kW</a:t>
            </a:r>
          </a:p>
          <a:p>
            <a:pPr marL="342900" indent="-342900">
              <a:buFont typeface="Arial" panose="020B0604020202020204" pitchFamily="34" charset="0"/>
              <a:buChar char="•"/>
            </a:pPr>
            <a:r>
              <a:rPr lang="fr-CH" dirty="0"/>
              <a:t>2 compresseurs</a:t>
            </a:r>
          </a:p>
          <a:p>
            <a:pPr marL="342900" indent="-342900">
              <a:buFont typeface="Arial" panose="020B0604020202020204" pitchFamily="34" charset="0"/>
              <a:buChar char="•"/>
            </a:pPr>
            <a:r>
              <a:rPr lang="fr-CH" dirty="0"/>
              <a:t>COP 4.8</a:t>
            </a:r>
          </a:p>
          <a:p>
            <a:pPr marL="342900" indent="-342900">
              <a:buFont typeface="Arial" panose="020B0604020202020204" pitchFamily="34" charset="0"/>
              <a:buChar char="•"/>
            </a:pPr>
            <a:r>
              <a:rPr lang="fr-CH" dirty="0"/>
              <a:t> 2*4 kg</a:t>
            </a:r>
          </a:p>
          <a:p>
            <a:pPr marL="342900" indent="-342900">
              <a:buFont typeface="Arial" panose="020B0604020202020204" pitchFamily="34" charset="0"/>
              <a:buChar char="•"/>
            </a:pPr>
            <a:r>
              <a:rPr lang="fr-CH" dirty="0"/>
              <a:t>H 2000 x L 900 x P 2100 mm</a:t>
            </a:r>
          </a:p>
        </p:txBody>
      </p:sp>
      <p:sp>
        <p:nvSpPr>
          <p:cNvPr id="4" name="Titre 3">
            <a:extLst>
              <a:ext uri="{FF2B5EF4-FFF2-40B4-BE49-F238E27FC236}">
                <a16:creationId xmlns:a16="http://schemas.microsoft.com/office/drawing/2014/main" id="{5EAD7E2A-4FB2-9B6A-55FC-4D52FAD46791}"/>
              </a:ext>
            </a:extLst>
          </p:cNvPr>
          <p:cNvSpPr>
            <a:spLocks noGrp="1"/>
          </p:cNvSpPr>
          <p:nvPr>
            <p:ph type="title"/>
          </p:nvPr>
        </p:nvSpPr>
        <p:spPr/>
        <p:txBody>
          <a:bodyPr/>
          <a:lstStyle/>
          <a:p>
            <a:r>
              <a:rPr lang="fr-CH" dirty="0"/>
              <a:t>Solutions proposées</a:t>
            </a:r>
          </a:p>
        </p:txBody>
      </p:sp>
    </p:spTree>
    <p:extLst>
      <p:ext uri="{BB962C8B-B14F-4D97-AF65-F5344CB8AC3E}">
        <p14:creationId xmlns:p14="http://schemas.microsoft.com/office/powerpoint/2010/main" val="55034288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7DFF4C1F-D36B-4447-45C6-631AF3071F48}"/>
              </a:ext>
            </a:extLst>
          </p:cNvPr>
          <p:cNvSpPr>
            <a:spLocks noGrp="1"/>
          </p:cNvSpPr>
          <p:nvPr>
            <p:ph type="title"/>
          </p:nvPr>
        </p:nvSpPr>
        <p:spPr/>
        <p:txBody>
          <a:bodyPr/>
          <a:lstStyle/>
          <a:p>
            <a:r>
              <a:rPr lang="fr-CH" dirty="0"/>
              <a:t>Local technique</a:t>
            </a:r>
          </a:p>
        </p:txBody>
      </p:sp>
      <p:pic>
        <p:nvPicPr>
          <p:cNvPr id="9" name="Image 8" descr="Une image contenant texte, schématique, Plan, diagramme&#10;&#10;Le contenu généré par l’IA peut être incorrect.">
            <a:extLst>
              <a:ext uri="{FF2B5EF4-FFF2-40B4-BE49-F238E27FC236}">
                <a16:creationId xmlns:a16="http://schemas.microsoft.com/office/drawing/2014/main" id="{4DF89F06-02F1-6328-2BC9-43B655A759AF}"/>
              </a:ext>
            </a:extLst>
          </p:cNvPr>
          <p:cNvPicPr>
            <a:picLocks noChangeAspect="1"/>
          </p:cNvPicPr>
          <p:nvPr/>
        </p:nvPicPr>
        <p:blipFill>
          <a:blip r:embed="rId2"/>
          <a:stretch>
            <a:fillRect/>
          </a:stretch>
        </p:blipFill>
        <p:spPr>
          <a:xfrm>
            <a:off x="1600806" y="1182034"/>
            <a:ext cx="8863174" cy="5580102"/>
          </a:xfrm>
          <a:prstGeom prst="rect">
            <a:avLst/>
          </a:prstGeom>
        </p:spPr>
      </p:pic>
    </p:spTree>
    <p:extLst>
      <p:ext uri="{BB962C8B-B14F-4D97-AF65-F5344CB8AC3E}">
        <p14:creationId xmlns:p14="http://schemas.microsoft.com/office/powerpoint/2010/main" val="52166373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2BC206-252C-5533-6264-70D9841178B4}"/>
            </a:ext>
          </a:extLst>
        </p:cNvPr>
        <p:cNvGrpSpPr/>
        <p:nvPr/>
      </p:nvGrpSpPr>
      <p:grpSpPr>
        <a:xfrm>
          <a:off x="0" y="0"/>
          <a:ext cx="0" cy="0"/>
          <a:chOff x="0" y="0"/>
          <a:chExt cx="0" cy="0"/>
        </a:xfrm>
      </p:grpSpPr>
      <p:sp>
        <p:nvSpPr>
          <p:cNvPr id="5" name="Titre 4">
            <a:extLst>
              <a:ext uri="{FF2B5EF4-FFF2-40B4-BE49-F238E27FC236}">
                <a16:creationId xmlns:a16="http://schemas.microsoft.com/office/drawing/2014/main" id="{6C04713B-6C27-7CE4-8FD8-DC737C6AEBDB}"/>
              </a:ext>
            </a:extLst>
          </p:cNvPr>
          <p:cNvSpPr>
            <a:spLocks noGrp="1"/>
          </p:cNvSpPr>
          <p:nvPr>
            <p:ph type="title"/>
          </p:nvPr>
        </p:nvSpPr>
        <p:spPr/>
        <p:txBody>
          <a:bodyPr/>
          <a:lstStyle/>
          <a:p>
            <a:r>
              <a:rPr lang="fr-CH" dirty="0"/>
              <a:t>Local technique</a:t>
            </a:r>
          </a:p>
        </p:txBody>
      </p:sp>
      <p:pic>
        <p:nvPicPr>
          <p:cNvPr id="3" name="Image 2" descr="Une image contenant texte, diagramme, Plan, Parallèle&#10;&#10;Le contenu généré par l’IA peut être incorrect.">
            <a:extLst>
              <a:ext uri="{FF2B5EF4-FFF2-40B4-BE49-F238E27FC236}">
                <a16:creationId xmlns:a16="http://schemas.microsoft.com/office/drawing/2014/main" id="{F57ACE3D-98CE-B631-771C-2C7ED337BF40}"/>
              </a:ext>
            </a:extLst>
          </p:cNvPr>
          <p:cNvPicPr>
            <a:picLocks noChangeAspect="1"/>
          </p:cNvPicPr>
          <p:nvPr/>
        </p:nvPicPr>
        <p:blipFill>
          <a:blip r:embed="rId2"/>
          <a:stretch>
            <a:fillRect/>
          </a:stretch>
        </p:blipFill>
        <p:spPr>
          <a:xfrm>
            <a:off x="1512870" y="1159254"/>
            <a:ext cx="8560278" cy="5610256"/>
          </a:xfrm>
          <a:prstGeom prst="rect">
            <a:avLst/>
          </a:prstGeom>
        </p:spPr>
      </p:pic>
    </p:spTree>
    <p:extLst>
      <p:ext uri="{BB962C8B-B14F-4D97-AF65-F5344CB8AC3E}">
        <p14:creationId xmlns:p14="http://schemas.microsoft.com/office/powerpoint/2010/main" val="405138659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785F49-FF38-EA67-604B-7FE85D1E94E7}"/>
            </a:ext>
          </a:extLst>
        </p:cNvPr>
        <p:cNvGrpSpPr/>
        <p:nvPr/>
      </p:nvGrpSpPr>
      <p:grpSpPr>
        <a:xfrm>
          <a:off x="0" y="0"/>
          <a:ext cx="0" cy="0"/>
          <a:chOff x="0" y="0"/>
          <a:chExt cx="0" cy="0"/>
        </a:xfrm>
      </p:grpSpPr>
      <p:sp>
        <p:nvSpPr>
          <p:cNvPr id="5" name="Titre 4">
            <a:extLst>
              <a:ext uri="{FF2B5EF4-FFF2-40B4-BE49-F238E27FC236}">
                <a16:creationId xmlns:a16="http://schemas.microsoft.com/office/drawing/2014/main" id="{FB85C222-BC9A-D2B0-ACF3-EEC562C27AFA}"/>
              </a:ext>
            </a:extLst>
          </p:cNvPr>
          <p:cNvSpPr>
            <a:spLocks noGrp="1"/>
          </p:cNvSpPr>
          <p:nvPr>
            <p:ph type="title"/>
          </p:nvPr>
        </p:nvSpPr>
        <p:spPr/>
        <p:txBody>
          <a:bodyPr/>
          <a:lstStyle/>
          <a:p>
            <a:r>
              <a:rPr lang="fr-CH" dirty="0"/>
              <a:t>Local technique</a:t>
            </a:r>
          </a:p>
        </p:txBody>
      </p:sp>
      <p:pic>
        <p:nvPicPr>
          <p:cNvPr id="8" name="Image 7" descr="Une image contenant texte, diagramme, Plan, capture d’écran&#10;&#10;Le contenu généré par l’IA peut être incorrect.">
            <a:extLst>
              <a:ext uri="{FF2B5EF4-FFF2-40B4-BE49-F238E27FC236}">
                <a16:creationId xmlns:a16="http://schemas.microsoft.com/office/drawing/2014/main" id="{AA0FA2CE-97B2-7E2B-1292-7ED4D51D6E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5896" y="1028668"/>
            <a:ext cx="9510427" cy="5755590"/>
          </a:xfrm>
          <a:prstGeom prst="rect">
            <a:avLst/>
          </a:prstGeom>
        </p:spPr>
      </p:pic>
      <p:pic>
        <p:nvPicPr>
          <p:cNvPr id="2050" name="Picture 2" descr="Enerconseil">
            <a:extLst>
              <a:ext uri="{FF2B5EF4-FFF2-40B4-BE49-F238E27FC236}">
                <a16:creationId xmlns:a16="http://schemas.microsoft.com/office/drawing/2014/main" id="{D03C7301-8B5D-E65C-5CA3-20D3B00004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58400" y="5966129"/>
            <a:ext cx="1541206" cy="404165"/>
          </a:xfrm>
          <a:prstGeom prst="rect">
            <a:avLst/>
          </a:prstGeom>
          <a:noFill/>
          <a:extLst>
            <a:ext uri="{909E8E84-426E-40DD-AFC4-6F175D3DCCD1}">
              <a14:hiddenFill xmlns:a14="http://schemas.microsoft.com/office/drawing/2010/main">
                <a:solidFill>
                  <a:srgbClr val="FFFFFF"/>
                </a:solidFill>
              </a14:hiddenFill>
            </a:ext>
          </a:extLst>
        </p:spPr>
      </p:pic>
      <p:sp>
        <p:nvSpPr>
          <p:cNvPr id="10" name="Espace réservé du contenu 9">
            <a:extLst>
              <a:ext uri="{FF2B5EF4-FFF2-40B4-BE49-F238E27FC236}">
                <a16:creationId xmlns:a16="http://schemas.microsoft.com/office/drawing/2014/main" id="{A689D875-DEE5-A15E-ADF0-8F2CE723D136}"/>
              </a:ext>
            </a:extLst>
          </p:cNvPr>
          <p:cNvSpPr txBox="1">
            <a:spLocks/>
          </p:cNvSpPr>
          <p:nvPr/>
        </p:nvSpPr>
        <p:spPr>
          <a:xfrm>
            <a:off x="9867897" y="5702332"/>
            <a:ext cx="1922212" cy="254000"/>
          </a:xfrm>
          <a:prstGeom prst="rect">
            <a:avLst/>
          </a:prstGeom>
        </p:spPr>
        <p:txBody>
          <a:bodyPr vert="horz" lIns="91440" tIns="45720" rIns="91440" bIns="45720" rtlCol="0">
            <a:normAutofit fontScale="77500" lnSpcReduction="20000"/>
          </a:bodyPr>
          <a:lstStyle>
            <a:lvl1pPr marL="0" indent="0" algn="l" defTabSz="914400" rtl="0" eaLnBrk="1" latinLnBrk="0" hangingPunct="1">
              <a:lnSpc>
                <a:spcPct val="90000"/>
              </a:lnSpc>
              <a:spcBef>
                <a:spcPts val="1000"/>
              </a:spcBef>
              <a:buFont typeface="Arial" panose="020B0604020202020204" pitchFamily="34" charset="0"/>
              <a:buNone/>
              <a:defRPr sz="2400" kern="1200" spc="110" baseline="0">
                <a:solidFill>
                  <a:schemeClr val="accent4"/>
                </a:solidFill>
                <a:latin typeface="Avenir Next LT Pro" panose="020B05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spc="110" baseline="0">
                <a:solidFill>
                  <a:srgbClr val="0065A5"/>
                </a:solidFill>
                <a:latin typeface="Avenir Next LT Pro" panose="020B05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spc="110" baseline="0">
                <a:solidFill>
                  <a:schemeClr val="tx1">
                    <a:lumMod val="75000"/>
                    <a:lumOff val="25000"/>
                  </a:schemeClr>
                </a:solidFill>
                <a:latin typeface="Avenir Next LT Pro" panose="020B05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spc="110" baseline="0">
                <a:solidFill>
                  <a:srgbClr val="0065A5"/>
                </a:solidFill>
                <a:latin typeface="Avenir Next LT Pro" panose="020B05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spc="110" baseline="0">
                <a:solidFill>
                  <a:schemeClr val="tx1">
                    <a:lumMod val="75000"/>
                    <a:lumOff val="25000"/>
                  </a:schemeClr>
                </a:solidFill>
                <a:latin typeface="Avenir Next LT Pro" panose="020B05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fr-CH" sz="1400" dirty="0">
                <a:solidFill>
                  <a:schemeClr val="tx1">
                    <a:lumMod val="65000"/>
                    <a:lumOff val="35000"/>
                  </a:schemeClr>
                </a:solidFill>
              </a:rPr>
              <a:t>En collaboration avec </a:t>
            </a:r>
          </a:p>
        </p:txBody>
      </p:sp>
    </p:spTree>
    <p:extLst>
      <p:ext uri="{BB962C8B-B14F-4D97-AF65-F5344CB8AC3E}">
        <p14:creationId xmlns:p14="http://schemas.microsoft.com/office/powerpoint/2010/main" val="248983645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790D61-F7AD-325F-47F1-65643B51A8DE}"/>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E900474C-3F4B-C77D-D732-DE6A4FD9AE7D}"/>
              </a:ext>
            </a:extLst>
          </p:cNvPr>
          <p:cNvSpPr>
            <a:spLocks noGrp="1"/>
          </p:cNvSpPr>
          <p:nvPr>
            <p:ph type="title"/>
          </p:nvPr>
        </p:nvSpPr>
        <p:spPr/>
        <p:txBody>
          <a:bodyPr/>
          <a:lstStyle/>
          <a:p>
            <a:r>
              <a:rPr lang="fr-CH" dirty="0"/>
              <a:t>Retour d’expérience</a:t>
            </a:r>
          </a:p>
        </p:txBody>
      </p:sp>
      <p:sp>
        <p:nvSpPr>
          <p:cNvPr id="3" name="Espace réservé du contenu 2">
            <a:extLst>
              <a:ext uri="{FF2B5EF4-FFF2-40B4-BE49-F238E27FC236}">
                <a16:creationId xmlns:a16="http://schemas.microsoft.com/office/drawing/2014/main" id="{9873AA22-7CD8-8136-CB53-7D8398452F9C}"/>
              </a:ext>
            </a:extLst>
          </p:cNvPr>
          <p:cNvSpPr>
            <a:spLocks noGrp="1"/>
          </p:cNvSpPr>
          <p:nvPr>
            <p:ph idx="1"/>
          </p:nvPr>
        </p:nvSpPr>
        <p:spPr/>
        <p:txBody>
          <a:bodyPr/>
          <a:lstStyle/>
          <a:p>
            <a:pPr marL="342900" indent="-342900">
              <a:buFont typeface="Arial" panose="020B0604020202020204" pitchFamily="34" charset="0"/>
              <a:buChar char="•"/>
            </a:pPr>
            <a:r>
              <a:rPr lang="fr-CH" dirty="0"/>
              <a:t>Conception anticipée -&gt; implémentation facilitée</a:t>
            </a:r>
          </a:p>
          <a:p>
            <a:pPr marL="342900" indent="-342900">
              <a:buFont typeface="Arial" panose="020B0604020202020204" pitchFamily="34" charset="0"/>
              <a:buChar char="•"/>
            </a:pPr>
            <a:r>
              <a:rPr lang="fr-CH" dirty="0"/>
              <a:t>Systèmes au propane plus compact et moins couteux que ammoniac</a:t>
            </a:r>
          </a:p>
          <a:p>
            <a:pPr marL="342900" indent="-342900">
              <a:buFont typeface="Arial" panose="020B0604020202020204" pitchFamily="34" charset="0"/>
              <a:buChar char="•"/>
            </a:pPr>
            <a:r>
              <a:rPr lang="fr-CH" dirty="0"/>
              <a:t>Possibilité de mettre 3 machines et avoir de la redondance</a:t>
            </a:r>
          </a:p>
          <a:p>
            <a:pPr marL="342900" indent="-342900">
              <a:buFont typeface="Arial" panose="020B0604020202020204" pitchFamily="34" charset="0"/>
              <a:buChar char="•"/>
            </a:pPr>
            <a:r>
              <a:rPr lang="fr-CH" dirty="0"/>
              <a:t>Plus facile à introduire</a:t>
            </a:r>
          </a:p>
          <a:p>
            <a:pPr marL="342900" indent="-342900">
              <a:buFont typeface="Arial" panose="020B0604020202020204" pitchFamily="34" charset="0"/>
              <a:buChar char="•"/>
            </a:pPr>
            <a:r>
              <a:rPr lang="fr-CH" dirty="0"/>
              <a:t>Enceinte ventilée simplifie la mise en </a:t>
            </a:r>
            <a:r>
              <a:rPr lang="fr-CH" dirty="0" err="1"/>
              <a:t>oeuvre</a:t>
            </a:r>
            <a:endParaRPr lang="fr-CH" dirty="0"/>
          </a:p>
          <a:p>
            <a:pPr marL="342900" indent="-342900">
              <a:buFont typeface="Arial" panose="020B0604020202020204" pitchFamily="34" charset="0"/>
              <a:buChar char="•"/>
            </a:pPr>
            <a:r>
              <a:rPr lang="fr-CH" dirty="0"/>
              <a:t>Coupure de la puissance électrique dans l’ensemble du local </a:t>
            </a:r>
            <a:br>
              <a:rPr lang="fr-CH" dirty="0"/>
            </a:br>
            <a:r>
              <a:rPr lang="fr-CH" dirty="0"/>
              <a:t>-&gt; armoire électrique à l’extérieur</a:t>
            </a:r>
          </a:p>
          <a:p>
            <a:pPr marL="342900" indent="-342900">
              <a:buFont typeface="Arial" panose="020B0604020202020204" pitchFamily="34" charset="0"/>
              <a:buChar char="•"/>
            </a:pPr>
            <a:r>
              <a:rPr lang="fr-CH" dirty="0"/>
              <a:t>Ajustement de la régulation en fonction des radiateurs </a:t>
            </a:r>
            <a:r>
              <a:rPr lang="fr-CH" dirty="0" err="1"/>
              <a:t>mono-tube</a:t>
            </a:r>
            <a:endParaRPr lang="fr-CH" dirty="0"/>
          </a:p>
          <a:p>
            <a:pPr marL="342900" indent="-342900">
              <a:buFont typeface="Arial" panose="020B0604020202020204" pitchFamily="34" charset="0"/>
              <a:buChar char="•"/>
            </a:pPr>
            <a:endParaRPr lang="fr-CH" dirty="0"/>
          </a:p>
          <a:p>
            <a:pPr marL="342900" indent="-342900">
              <a:buFont typeface="Arial" panose="020B0604020202020204" pitchFamily="34" charset="0"/>
              <a:buChar char="•"/>
            </a:pPr>
            <a:endParaRPr lang="fr-CH" dirty="0"/>
          </a:p>
        </p:txBody>
      </p:sp>
    </p:spTree>
    <p:extLst>
      <p:ext uri="{BB962C8B-B14F-4D97-AF65-F5344CB8AC3E}">
        <p14:creationId xmlns:p14="http://schemas.microsoft.com/office/powerpoint/2010/main" val="166931314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9D8791-15C0-C5EC-46B9-5F865C201378}"/>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C9203BB9-E5DB-8FBF-749B-8DC447DEAD0F}"/>
              </a:ext>
            </a:extLst>
          </p:cNvPr>
          <p:cNvSpPr>
            <a:spLocks noGrp="1"/>
          </p:cNvSpPr>
          <p:nvPr>
            <p:ph type="title"/>
          </p:nvPr>
        </p:nvSpPr>
        <p:spPr/>
        <p:txBody>
          <a:bodyPr/>
          <a:lstStyle/>
          <a:p>
            <a:r>
              <a:rPr lang="fr-CH" b="1" dirty="0"/>
              <a:t>Exemple industrie horlogère suisse </a:t>
            </a:r>
            <a:r>
              <a:rPr lang="fr-CH" sz="2400" b="1" dirty="0"/>
              <a:t>(2017-2019)</a:t>
            </a:r>
            <a:endParaRPr lang="fr-CH" dirty="0"/>
          </a:p>
        </p:txBody>
      </p:sp>
      <p:sp>
        <p:nvSpPr>
          <p:cNvPr id="3" name="Espace réservé du contenu 2">
            <a:extLst>
              <a:ext uri="{FF2B5EF4-FFF2-40B4-BE49-F238E27FC236}">
                <a16:creationId xmlns:a16="http://schemas.microsoft.com/office/drawing/2014/main" id="{4496EB45-4132-057F-14D9-B66B7EE1D88C}"/>
              </a:ext>
            </a:extLst>
          </p:cNvPr>
          <p:cNvSpPr>
            <a:spLocks noGrp="1"/>
          </p:cNvSpPr>
          <p:nvPr>
            <p:ph idx="1"/>
          </p:nvPr>
        </p:nvSpPr>
        <p:spPr>
          <a:xfrm>
            <a:off x="914400" y="1351722"/>
            <a:ext cx="8199783" cy="4899991"/>
          </a:xfrm>
        </p:spPr>
        <p:txBody>
          <a:bodyPr>
            <a:normAutofit fontScale="92500"/>
          </a:bodyPr>
          <a:lstStyle/>
          <a:p>
            <a:r>
              <a:rPr lang="fr-CH" b="1" dirty="0"/>
              <a:t>Description</a:t>
            </a:r>
          </a:p>
          <a:p>
            <a:pPr marL="342900" indent="-342900">
              <a:buFont typeface="Arial" panose="020B0604020202020204" pitchFamily="34" charset="0"/>
              <a:buChar char="•"/>
            </a:pPr>
            <a:r>
              <a:rPr lang="fr-FR" dirty="0"/>
              <a:t>Centre-ville</a:t>
            </a:r>
          </a:p>
          <a:p>
            <a:pPr marL="342900" indent="-342900">
              <a:buFont typeface="Arial" panose="020B0604020202020204" pitchFamily="34" charset="0"/>
              <a:buChar char="•"/>
            </a:pPr>
            <a:r>
              <a:rPr lang="fr-FR" dirty="0"/>
              <a:t>Sous-sol</a:t>
            </a:r>
          </a:p>
          <a:p>
            <a:pPr marL="342900" indent="-342900">
              <a:buFont typeface="Arial" panose="020B0604020202020204" pitchFamily="34" charset="0"/>
              <a:buChar char="•"/>
            </a:pPr>
            <a:r>
              <a:rPr lang="fr-FR" dirty="0"/>
              <a:t>Total de 11 MW de puissance froid, 5 MW de chaud</a:t>
            </a:r>
          </a:p>
          <a:p>
            <a:pPr marL="342900" indent="-342900">
              <a:buFont typeface="Arial" panose="020B0604020202020204" pitchFamily="34" charset="0"/>
              <a:buChar char="•"/>
            </a:pPr>
            <a:r>
              <a:rPr lang="fr-FR" dirty="0"/>
              <a:t>3 niveaux de température sur 4 réseaux séparés et production de chaleur jusqu’à 45°C</a:t>
            </a:r>
          </a:p>
          <a:p>
            <a:pPr marL="342900" indent="-342900">
              <a:buFont typeface="Arial" panose="020B0604020202020204" pitchFamily="34" charset="0"/>
              <a:buChar char="•"/>
            </a:pPr>
            <a:r>
              <a:rPr lang="fr-FR" dirty="0"/>
              <a:t>Durée de vie longue (plusieurs dizaines années)</a:t>
            </a:r>
          </a:p>
          <a:p>
            <a:pPr marL="342900" indent="-342900">
              <a:buFont typeface="Arial" panose="020B0604020202020204" pitchFamily="34" charset="0"/>
              <a:buChar char="•"/>
            </a:pPr>
            <a:r>
              <a:rPr lang="fr-FR" dirty="0"/>
              <a:t>Utilisation d’un fluide naturel</a:t>
            </a:r>
          </a:p>
          <a:p>
            <a:pPr marL="342900" indent="-342900">
              <a:buFont typeface="Arial" panose="020B0604020202020204" pitchFamily="34" charset="0"/>
              <a:buChar char="•"/>
            </a:pPr>
            <a:r>
              <a:rPr lang="fr-FR" dirty="0"/>
              <a:t>Performances énergétiques</a:t>
            </a:r>
          </a:p>
          <a:p>
            <a:pPr marL="342900" indent="-342900">
              <a:buFont typeface="Arial" panose="020B0604020202020204" pitchFamily="34" charset="0"/>
              <a:buChar char="•"/>
            </a:pPr>
            <a:r>
              <a:rPr lang="fr-FR" dirty="0"/>
              <a:t>Partie neuve </a:t>
            </a:r>
          </a:p>
          <a:p>
            <a:pPr marL="342900" indent="-342900">
              <a:buFont typeface="Arial" panose="020B0604020202020204" pitchFamily="34" charset="0"/>
              <a:buChar char="•"/>
            </a:pPr>
            <a:r>
              <a:rPr lang="fr-FR" dirty="0"/>
              <a:t>Partie rénovation: à la place de banque de glace, descendre par un ascenseur</a:t>
            </a:r>
          </a:p>
          <a:p>
            <a:pPr marL="342900" indent="-342900">
              <a:buFont typeface="Arial" panose="020B0604020202020204" pitchFamily="34" charset="0"/>
              <a:buChar char="•"/>
            </a:pPr>
            <a:endParaRPr lang="fr-CH" dirty="0"/>
          </a:p>
        </p:txBody>
      </p:sp>
      <p:pic>
        <p:nvPicPr>
          <p:cNvPr id="4" name="Image 3">
            <a:extLst>
              <a:ext uri="{FF2B5EF4-FFF2-40B4-BE49-F238E27FC236}">
                <a16:creationId xmlns:a16="http://schemas.microsoft.com/office/drawing/2014/main" id="{31D616A3-46A4-0351-78A6-074139623E9B}"/>
              </a:ext>
            </a:extLst>
          </p:cNvPr>
          <p:cNvPicPr>
            <a:picLocks noChangeAspect="1"/>
          </p:cNvPicPr>
          <p:nvPr/>
        </p:nvPicPr>
        <p:blipFill rotWithShape="1">
          <a:blip r:embed="rId2"/>
          <a:srcRect l="21763" t="32" r="37474" b="293"/>
          <a:stretch/>
        </p:blipFill>
        <p:spPr>
          <a:xfrm>
            <a:off x="9062550" y="1145241"/>
            <a:ext cx="2653200" cy="4975297"/>
          </a:xfrm>
          <a:prstGeom prst="rect">
            <a:avLst/>
          </a:prstGeom>
        </p:spPr>
      </p:pic>
    </p:spTree>
    <p:extLst>
      <p:ext uri="{BB962C8B-B14F-4D97-AF65-F5344CB8AC3E}">
        <p14:creationId xmlns:p14="http://schemas.microsoft.com/office/powerpoint/2010/main" val="34472958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30F4C5-9968-8980-AF9F-1E280C3EDD9D}"/>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9CB1F42E-8997-FD4A-8290-F4F7A4020A47}"/>
              </a:ext>
            </a:extLst>
          </p:cNvPr>
          <p:cNvSpPr>
            <a:spLocks noGrp="1"/>
          </p:cNvSpPr>
          <p:nvPr>
            <p:ph type="title"/>
          </p:nvPr>
        </p:nvSpPr>
        <p:spPr/>
        <p:txBody>
          <a:bodyPr/>
          <a:lstStyle/>
          <a:p>
            <a:r>
              <a:rPr lang="fr-CH" b="1" dirty="0"/>
              <a:t>Exemple industrie horlogère suisse</a:t>
            </a:r>
            <a:endParaRPr lang="fr-CH" dirty="0"/>
          </a:p>
        </p:txBody>
      </p:sp>
      <p:sp>
        <p:nvSpPr>
          <p:cNvPr id="3" name="Espace réservé du contenu 2">
            <a:extLst>
              <a:ext uri="{FF2B5EF4-FFF2-40B4-BE49-F238E27FC236}">
                <a16:creationId xmlns:a16="http://schemas.microsoft.com/office/drawing/2014/main" id="{AC70727E-7FD8-9F9F-F080-8D37282B82BC}"/>
              </a:ext>
            </a:extLst>
          </p:cNvPr>
          <p:cNvSpPr>
            <a:spLocks noGrp="1"/>
          </p:cNvSpPr>
          <p:nvPr>
            <p:ph idx="1"/>
          </p:nvPr>
        </p:nvSpPr>
        <p:spPr>
          <a:xfrm>
            <a:off x="914400" y="1351722"/>
            <a:ext cx="8199783" cy="4899991"/>
          </a:xfrm>
        </p:spPr>
        <p:txBody>
          <a:bodyPr>
            <a:normAutofit fontScale="92500" lnSpcReduction="10000"/>
          </a:bodyPr>
          <a:lstStyle/>
          <a:p>
            <a:r>
              <a:rPr lang="fr-CH" b="1" dirty="0"/>
              <a:t>Solution proposée</a:t>
            </a:r>
          </a:p>
          <a:p>
            <a:pPr marL="342900" indent="-342900">
              <a:buFont typeface="Arial" panose="020B0604020202020204" pitchFamily="34" charset="0"/>
              <a:buChar char="•"/>
            </a:pPr>
            <a:r>
              <a:rPr lang="fr-FR" dirty="0"/>
              <a:t>Ammoniac (NH3)</a:t>
            </a:r>
          </a:p>
          <a:p>
            <a:pPr marL="342900" indent="-342900">
              <a:buFont typeface="Arial" panose="020B0604020202020204" pitchFamily="34" charset="0"/>
              <a:buChar char="•"/>
            </a:pPr>
            <a:r>
              <a:rPr lang="fr-FR" dirty="0"/>
              <a:t>Faible charge d’ammoniac</a:t>
            </a:r>
          </a:p>
          <a:p>
            <a:pPr marL="342900" indent="-342900">
              <a:buFont typeface="Arial" panose="020B0604020202020204" pitchFamily="34" charset="0"/>
              <a:buChar char="•"/>
            </a:pPr>
            <a:r>
              <a:rPr lang="fr-FR" dirty="0"/>
              <a:t>6 locaux séparés de 2 machines chacun</a:t>
            </a:r>
          </a:p>
          <a:p>
            <a:pPr marL="342900" indent="-342900">
              <a:buFont typeface="Arial" panose="020B0604020202020204" pitchFamily="34" charset="0"/>
              <a:buChar char="•"/>
            </a:pPr>
            <a:r>
              <a:rPr lang="fr-FR" dirty="0"/>
              <a:t>Allongé et faible hauteur (tous les équipements à l’extérieur)</a:t>
            </a:r>
          </a:p>
          <a:p>
            <a:pPr marL="342900" indent="-342900">
              <a:buFont typeface="Arial" panose="020B0604020202020204" pitchFamily="34" charset="0"/>
              <a:buChar char="•"/>
            </a:pPr>
            <a:r>
              <a:rPr lang="fr-FR" dirty="0"/>
              <a:t>Moteurs IE5 à aimants permanents</a:t>
            </a:r>
          </a:p>
          <a:p>
            <a:pPr marL="342900" indent="-342900">
              <a:buFont typeface="Arial" panose="020B0604020202020204" pitchFamily="34" charset="0"/>
              <a:buChar char="•"/>
            </a:pPr>
            <a:r>
              <a:rPr lang="fr-FR" dirty="0"/>
              <a:t>Variateurs «Low </a:t>
            </a:r>
            <a:r>
              <a:rPr lang="fr-FR" dirty="0" err="1"/>
              <a:t>Harmonic</a:t>
            </a:r>
            <a:r>
              <a:rPr lang="fr-FR" dirty="0"/>
              <a:t>»</a:t>
            </a:r>
          </a:p>
          <a:p>
            <a:pPr marL="342900" indent="-342900">
              <a:buFont typeface="Arial" panose="020B0604020202020204" pitchFamily="34" charset="0"/>
              <a:buChar char="•"/>
            </a:pPr>
            <a:r>
              <a:rPr lang="fr-FR" dirty="0"/>
              <a:t>Régulation froid, chaud, évacuation de chaleur, redondance</a:t>
            </a:r>
          </a:p>
          <a:p>
            <a:pPr marL="342900" indent="-342900">
              <a:buFont typeface="Arial" panose="020B0604020202020204" pitchFamily="34" charset="0"/>
              <a:buChar char="•"/>
            </a:pPr>
            <a:r>
              <a:rPr lang="fr-FR" dirty="0"/>
              <a:t>Débit variable évaporateur et condenseur</a:t>
            </a:r>
          </a:p>
          <a:p>
            <a:pPr marL="342900" indent="-342900">
              <a:buFont typeface="Arial" panose="020B0604020202020204" pitchFamily="34" charset="0"/>
              <a:buChar char="•"/>
            </a:pPr>
            <a:r>
              <a:rPr lang="fr-FR" dirty="0"/>
              <a:t>Mesure et stockage du COP</a:t>
            </a:r>
          </a:p>
          <a:p>
            <a:pPr marL="342900" indent="-342900">
              <a:buFont typeface="Arial" panose="020B0604020202020204" pitchFamily="34" charset="0"/>
              <a:buChar char="•"/>
            </a:pPr>
            <a:r>
              <a:rPr lang="fr-FR" dirty="0"/>
              <a:t>Test sur notre banc</a:t>
            </a:r>
          </a:p>
          <a:p>
            <a:pPr marL="342900" indent="-342900">
              <a:buFont typeface="Arial" panose="020B0604020202020204" pitchFamily="34" charset="0"/>
              <a:buChar char="•"/>
            </a:pPr>
            <a:endParaRPr lang="fr-CH" dirty="0"/>
          </a:p>
        </p:txBody>
      </p:sp>
      <p:pic>
        <p:nvPicPr>
          <p:cNvPr id="8" name="Image 7" descr="Une image contenant machine, intérieur, ingénierie, avion&#10;&#10;Description générée automatiquement">
            <a:extLst>
              <a:ext uri="{FF2B5EF4-FFF2-40B4-BE49-F238E27FC236}">
                <a16:creationId xmlns:a16="http://schemas.microsoft.com/office/drawing/2014/main" id="{6C5BCC43-5CA6-41DA-BE6A-2B15BF7884C3}"/>
              </a:ext>
            </a:extLst>
          </p:cNvPr>
          <p:cNvPicPr>
            <a:picLocks noChangeAspect="1"/>
          </p:cNvPicPr>
          <p:nvPr/>
        </p:nvPicPr>
        <p:blipFill>
          <a:blip r:embed="rId2">
            <a:extLst>
              <a:ext uri="{28A0092B-C50C-407E-A947-70E740481C1C}">
                <a14:useLocalDpi xmlns:a14="http://schemas.microsoft.com/office/drawing/2010/main" val="0"/>
              </a:ext>
            </a:extLst>
          </a:blip>
          <a:srcRect l="11579" t="110" r="52487" b="-110"/>
          <a:stretch/>
        </p:blipFill>
        <p:spPr>
          <a:xfrm>
            <a:off x="9037365" y="1131026"/>
            <a:ext cx="2678385" cy="4971600"/>
          </a:xfrm>
          <a:prstGeom prst="rect">
            <a:avLst/>
          </a:prstGeom>
        </p:spPr>
      </p:pic>
    </p:spTree>
    <p:extLst>
      <p:ext uri="{BB962C8B-B14F-4D97-AF65-F5344CB8AC3E}">
        <p14:creationId xmlns:p14="http://schemas.microsoft.com/office/powerpoint/2010/main" val="401409493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B12F5F-F39A-2ACF-6C97-860994E5868D}"/>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0887B242-F348-1DFB-92E8-77CB1D3B44CC}"/>
              </a:ext>
            </a:extLst>
          </p:cNvPr>
          <p:cNvSpPr>
            <a:spLocks noGrp="1"/>
          </p:cNvSpPr>
          <p:nvPr>
            <p:ph type="title"/>
          </p:nvPr>
        </p:nvSpPr>
        <p:spPr/>
        <p:txBody>
          <a:bodyPr/>
          <a:lstStyle/>
          <a:p>
            <a:r>
              <a:rPr lang="fr-CH" b="1" dirty="0"/>
              <a:t>Exemple industrie horlogère suisse</a:t>
            </a:r>
            <a:endParaRPr lang="fr-CH" dirty="0"/>
          </a:p>
        </p:txBody>
      </p:sp>
      <p:sp>
        <p:nvSpPr>
          <p:cNvPr id="3" name="Espace réservé du contenu 2">
            <a:extLst>
              <a:ext uri="{FF2B5EF4-FFF2-40B4-BE49-F238E27FC236}">
                <a16:creationId xmlns:a16="http://schemas.microsoft.com/office/drawing/2014/main" id="{C3DB51A0-A387-1D2D-BD76-FCD31CD53470}"/>
              </a:ext>
            </a:extLst>
          </p:cNvPr>
          <p:cNvSpPr>
            <a:spLocks noGrp="1"/>
          </p:cNvSpPr>
          <p:nvPr>
            <p:ph idx="1"/>
          </p:nvPr>
        </p:nvSpPr>
        <p:spPr>
          <a:xfrm>
            <a:off x="914400" y="1351722"/>
            <a:ext cx="8199783" cy="4899991"/>
          </a:xfrm>
        </p:spPr>
        <p:txBody>
          <a:bodyPr>
            <a:normAutofit/>
          </a:bodyPr>
          <a:lstStyle/>
          <a:p>
            <a:r>
              <a:rPr lang="fr-FR" b="1" dirty="0"/>
              <a:t>Caractéristique des groupes (31 / 37°C)</a:t>
            </a:r>
          </a:p>
          <a:p>
            <a:pPr marL="342900" indent="-342900">
              <a:buFont typeface="Arial" panose="020B0604020202020204" pitchFamily="34" charset="0"/>
              <a:buChar char="•"/>
            </a:pPr>
            <a:r>
              <a:rPr lang="fr-CH" dirty="0"/>
              <a:t>Statique – Process (SP), 4x</a:t>
            </a:r>
          </a:p>
          <a:p>
            <a:pPr marL="1028700" lvl="1" indent="-342900"/>
            <a:r>
              <a:rPr lang="fr-CH" dirty="0"/>
              <a:t>1 100 kW 14 / 18 °C , EER 6.75 (7.3)</a:t>
            </a:r>
          </a:p>
          <a:p>
            <a:pPr marL="1028700" lvl="1" indent="-342900"/>
            <a:r>
              <a:rPr lang="fr-CH" dirty="0"/>
              <a:t>1 255 kW 35 / 41°C (45°C), COP 6.65 (7.2)</a:t>
            </a:r>
            <a:br>
              <a:rPr lang="fr-CH" dirty="0"/>
            </a:br>
            <a:endParaRPr lang="fr-CH" dirty="0"/>
          </a:p>
          <a:p>
            <a:pPr marL="342900" indent="-342900">
              <a:buFont typeface="Arial" panose="020B0604020202020204" pitchFamily="34" charset="0"/>
              <a:buChar char="•"/>
            </a:pPr>
            <a:r>
              <a:rPr lang="fr-CH" dirty="0"/>
              <a:t>Ventilation – Process (VP), 5x</a:t>
            </a:r>
          </a:p>
          <a:p>
            <a:pPr marL="1028700" lvl="1" indent="-342900"/>
            <a:r>
              <a:rPr lang="fr-CH" dirty="0"/>
              <a:t>1 150 kW 6 / 12 °C, EER 4.96 (5.31)</a:t>
            </a:r>
            <a:br>
              <a:rPr lang="fr-CH" dirty="0"/>
            </a:br>
            <a:endParaRPr lang="fr-CH" dirty="0"/>
          </a:p>
          <a:p>
            <a:pPr marL="342900" indent="-342900">
              <a:buFont typeface="Arial" panose="020B0604020202020204" pitchFamily="34" charset="0"/>
              <a:buChar char="•"/>
            </a:pPr>
            <a:r>
              <a:rPr lang="fr-CH" dirty="0"/>
              <a:t>Ventilation &amp; Confort (VC), 1x </a:t>
            </a:r>
          </a:p>
          <a:p>
            <a:pPr marL="1028700" lvl="1" indent="-342900"/>
            <a:r>
              <a:rPr lang="fr-CH" dirty="0"/>
              <a:t>900 kW 14 / 20°C, EER 6.46 (6.98)</a:t>
            </a:r>
            <a:br>
              <a:rPr lang="fr-CH" dirty="0"/>
            </a:br>
            <a:endParaRPr lang="fr-CH" dirty="0"/>
          </a:p>
          <a:p>
            <a:pPr marL="342900" indent="-342900">
              <a:buFont typeface="Arial" panose="020B0604020202020204" pitchFamily="34" charset="0"/>
              <a:buChar char="•"/>
            </a:pPr>
            <a:r>
              <a:rPr lang="fr-CH" dirty="0"/>
              <a:t>Locaux électrique (LE) , 1x</a:t>
            </a:r>
          </a:p>
          <a:p>
            <a:pPr marL="1028700" lvl="1" indent="-342900"/>
            <a:r>
              <a:rPr lang="fr-CH" dirty="0"/>
              <a:t>355 kW 10 / 16°C, EER 5.41 (5.91)</a:t>
            </a:r>
          </a:p>
          <a:p>
            <a:pPr marL="342900" indent="-342900">
              <a:buFont typeface="Arial" panose="020B0604020202020204" pitchFamily="34" charset="0"/>
              <a:buChar char="•"/>
            </a:pPr>
            <a:endParaRPr lang="fr-CH" dirty="0"/>
          </a:p>
        </p:txBody>
      </p:sp>
      <p:pic>
        <p:nvPicPr>
          <p:cNvPr id="4" name="Image 3">
            <a:extLst>
              <a:ext uri="{FF2B5EF4-FFF2-40B4-BE49-F238E27FC236}">
                <a16:creationId xmlns:a16="http://schemas.microsoft.com/office/drawing/2014/main" id="{03EE91E7-412D-4758-8F20-EF47F1C98920}"/>
              </a:ext>
            </a:extLst>
          </p:cNvPr>
          <p:cNvPicPr>
            <a:picLocks noChangeAspect="1"/>
          </p:cNvPicPr>
          <p:nvPr/>
        </p:nvPicPr>
        <p:blipFill rotWithShape="1">
          <a:blip r:embed="rId2"/>
          <a:srcRect l="21763" t="32" r="37474" b="293"/>
          <a:stretch/>
        </p:blipFill>
        <p:spPr>
          <a:xfrm>
            <a:off x="9062550" y="1145241"/>
            <a:ext cx="2653200" cy="4975297"/>
          </a:xfrm>
          <a:prstGeom prst="rect">
            <a:avLst/>
          </a:prstGeom>
        </p:spPr>
      </p:pic>
    </p:spTree>
    <p:extLst>
      <p:ext uri="{BB962C8B-B14F-4D97-AF65-F5344CB8AC3E}">
        <p14:creationId xmlns:p14="http://schemas.microsoft.com/office/powerpoint/2010/main" val="197817004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0AF4F67-91EA-6D12-38A0-93174E0B80FA}"/>
              </a:ext>
            </a:extLst>
          </p:cNvPr>
          <p:cNvSpPr>
            <a:spLocks noGrp="1"/>
          </p:cNvSpPr>
          <p:nvPr>
            <p:ph type="title"/>
          </p:nvPr>
        </p:nvSpPr>
        <p:spPr/>
        <p:txBody>
          <a:bodyPr/>
          <a:lstStyle/>
          <a:p>
            <a:r>
              <a:rPr lang="fr-CH" b="1" dirty="0"/>
              <a:t>Concept de sécurité – ventilation</a:t>
            </a:r>
            <a:endParaRPr lang="fr-CH" dirty="0"/>
          </a:p>
        </p:txBody>
      </p:sp>
      <p:pic>
        <p:nvPicPr>
          <p:cNvPr id="6" name="Espace réservé du contenu 5">
            <a:extLst>
              <a:ext uri="{FF2B5EF4-FFF2-40B4-BE49-F238E27FC236}">
                <a16:creationId xmlns:a16="http://schemas.microsoft.com/office/drawing/2014/main" id="{623EEB3D-4368-9024-76D6-C26A3C80A98E}"/>
              </a:ext>
            </a:extLst>
          </p:cNvPr>
          <p:cNvPicPr>
            <a:picLocks noGrp="1" noChangeAspect="1"/>
          </p:cNvPicPr>
          <p:nvPr>
            <p:ph idx="1"/>
          </p:nvPr>
        </p:nvPicPr>
        <p:blipFill>
          <a:blip r:embed="rId2"/>
          <a:stretch>
            <a:fillRect/>
          </a:stretch>
        </p:blipFill>
        <p:spPr>
          <a:xfrm>
            <a:off x="1258027" y="1302698"/>
            <a:ext cx="8184148" cy="5182205"/>
          </a:xfrm>
          <a:prstGeom prst="rect">
            <a:avLst/>
          </a:prstGeom>
        </p:spPr>
      </p:pic>
      <p:sp>
        <p:nvSpPr>
          <p:cNvPr id="7" name="Espace réservé du contenu 9">
            <a:extLst>
              <a:ext uri="{FF2B5EF4-FFF2-40B4-BE49-F238E27FC236}">
                <a16:creationId xmlns:a16="http://schemas.microsoft.com/office/drawing/2014/main" id="{6A23473E-C2F6-E8D0-6C7D-14EC7B24678D}"/>
              </a:ext>
            </a:extLst>
          </p:cNvPr>
          <p:cNvSpPr txBox="1">
            <a:spLocks/>
          </p:cNvSpPr>
          <p:nvPr/>
        </p:nvSpPr>
        <p:spPr>
          <a:xfrm>
            <a:off x="9882162" y="5568687"/>
            <a:ext cx="1922212" cy="254000"/>
          </a:xfrm>
          <a:prstGeom prst="rect">
            <a:avLst/>
          </a:prstGeom>
        </p:spPr>
        <p:txBody>
          <a:bodyPr vert="horz" lIns="91440" tIns="45720" rIns="91440" bIns="45720" rtlCol="0">
            <a:normAutofit fontScale="77500" lnSpcReduction="20000"/>
          </a:bodyPr>
          <a:lstStyle>
            <a:lvl1pPr marL="0" indent="0" algn="l" defTabSz="914400" rtl="0" eaLnBrk="1" latinLnBrk="0" hangingPunct="1">
              <a:lnSpc>
                <a:spcPct val="90000"/>
              </a:lnSpc>
              <a:spcBef>
                <a:spcPts val="1000"/>
              </a:spcBef>
              <a:buFont typeface="Arial" panose="020B0604020202020204" pitchFamily="34" charset="0"/>
              <a:buNone/>
              <a:defRPr sz="2400" kern="1200" spc="110" baseline="0">
                <a:solidFill>
                  <a:schemeClr val="accent4"/>
                </a:solidFill>
                <a:latin typeface="Avenir Next LT Pro" panose="020B05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spc="110" baseline="0">
                <a:solidFill>
                  <a:srgbClr val="0065A5"/>
                </a:solidFill>
                <a:latin typeface="Avenir Next LT Pro" panose="020B05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spc="110" baseline="0">
                <a:solidFill>
                  <a:schemeClr val="tx1">
                    <a:lumMod val="75000"/>
                    <a:lumOff val="25000"/>
                  </a:schemeClr>
                </a:solidFill>
                <a:latin typeface="Avenir Next LT Pro" panose="020B05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spc="110" baseline="0">
                <a:solidFill>
                  <a:srgbClr val="0065A5"/>
                </a:solidFill>
                <a:latin typeface="Avenir Next LT Pro" panose="020B05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spc="110" baseline="0">
                <a:solidFill>
                  <a:schemeClr val="tx1">
                    <a:lumMod val="75000"/>
                    <a:lumOff val="25000"/>
                  </a:schemeClr>
                </a:solidFill>
                <a:latin typeface="Avenir Next LT Pro" panose="020B05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fr-CH" sz="1400" dirty="0">
                <a:solidFill>
                  <a:schemeClr val="tx1">
                    <a:lumMod val="65000"/>
                    <a:lumOff val="35000"/>
                  </a:schemeClr>
                </a:solidFill>
              </a:rPr>
              <a:t>En collaboration avec </a:t>
            </a:r>
          </a:p>
        </p:txBody>
      </p:sp>
      <p:pic>
        <p:nvPicPr>
          <p:cNvPr id="8" name="Image 7" descr="Une image contenant Police, Graphique, graphisme, capture d’écran&#10;&#10;Description générée automatiquement">
            <a:extLst>
              <a:ext uri="{FF2B5EF4-FFF2-40B4-BE49-F238E27FC236}">
                <a16:creationId xmlns:a16="http://schemas.microsoft.com/office/drawing/2014/main" id="{D112CF43-F02B-0C75-54EA-7A8DEF0366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68573" y="5848087"/>
            <a:ext cx="556061" cy="515553"/>
          </a:xfrm>
          <a:prstGeom prst="rect">
            <a:avLst/>
          </a:prstGeom>
        </p:spPr>
      </p:pic>
    </p:spTree>
    <p:extLst>
      <p:ext uri="{BB962C8B-B14F-4D97-AF65-F5344CB8AC3E}">
        <p14:creationId xmlns:p14="http://schemas.microsoft.com/office/powerpoint/2010/main" val="12380458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738D53-7E18-4DA9-248D-FBFAF7E1968E}"/>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F117A7B9-E008-9B6B-1D52-B1590D20E8E6}"/>
              </a:ext>
            </a:extLst>
          </p:cNvPr>
          <p:cNvSpPr>
            <a:spLocks noGrp="1"/>
          </p:cNvSpPr>
          <p:nvPr>
            <p:ph type="title"/>
          </p:nvPr>
        </p:nvSpPr>
        <p:spPr/>
        <p:txBody>
          <a:bodyPr/>
          <a:lstStyle/>
          <a:p>
            <a:r>
              <a:rPr lang="fr-CH" dirty="0"/>
              <a:t>Classification – </a:t>
            </a:r>
            <a:r>
              <a:rPr lang="fr-CH" dirty="0" err="1"/>
              <a:t>Refrigérants</a:t>
            </a:r>
            <a:endParaRPr lang="fr-CH" dirty="0"/>
          </a:p>
        </p:txBody>
      </p:sp>
      <p:sp>
        <p:nvSpPr>
          <p:cNvPr id="3" name="Espace réservé du contenu 2">
            <a:extLst>
              <a:ext uri="{FF2B5EF4-FFF2-40B4-BE49-F238E27FC236}">
                <a16:creationId xmlns:a16="http://schemas.microsoft.com/office/drawing/2014/main" id="{01175CAE-735B-45A1-0801-2B9CF041888F}"/>
              </a:ext>
            </a:extLst>
          </p:cNvPr>
          <p:cNvSpPr>
            <a:spLocks noGrp="1"/>
          </p:cNvSpPr>
          <p:nvPr>
            <p:ph idx="1"/>
          </p:nvPr>
        </p:nvSpPr>
        <p:spPr>
          <a:xfrm>
            <a:off x="957681" y="1500302"/>
            <a:ext cx="10801350" cy="4538301"/>
          </a:xfrm>
        </p:spPr>
        <p:txBody>
          <a:bodyPr>
            <a:normAutofit/>
          </a:bodyPr>
          <a:lstStyle/>
          <a:p>
            <a:endParaRPr lang="fr-FR" sz="2000" i="1" dirty="0"/>
          </a:p>
          <a:p>
            <a:endParaRPr lang="fr-FR" i="1" dirty="0"/>
          </a:p>
          <a:p>
            <a:endParaRPr lang="fr-CH" dirty="0"/>
          </a:p>
        </p:txBody>
      </p:sp>
      <p:pic>
        <p:nvPicPr>
          <p:cNvPr id="4" name="Image 3">
            <a:extLst>
              <a:ext uri="{FF2B5EF4-FFF2-40B4-BE49-F238E27FC236}">
                <a16:creationId xmlns:a16="http://schemas.microsoft.com/office/drawing/2014/main" id="{D6D36C3E-405E-DA4A-F8C0-AC6C2121A5A4}"/>
              </a:ext>
            </a:extLst>
          </p:cNvPr>
          <p:cNvPicPr>
            <a:picLocks noChangeAspect="1"/>
          </p:cNvPicPr>
          <p:nvPr/>
        </p:nvPicPr>
        <p:blipFill>
          <a:blip r:embed="rId3"/>
          <a:stretch>
            <a:fillRect/>
          </a:stretch>
        </p:blipFill>
        <p:spPr>
          <a:xfrm>
            <a:off x="1677043" y="1271016"/>
            <a:ext cx="8580742" cy="4890579"/>
          </a:xfrm>
          <a:prstGeom prst="rect">
            <a:avLst/>
          </a:prstGeom>
        </p:spPr>
      </p:pic>
    </p:spTree>
    <p:extLst>
      <p:ext uri="{BB962C8B-B14F-4D97-AF65-F5344CB8AC3E}">
        <p14:creationId xmlns:p14="http://schemas.microsoft.com/office/powerpoint/2010/main" val="133158531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213052-DF26-0523-5F3C-69F44FF582B5}"/>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5C9C89A6-502D-19F3-B2F3-6EFA27845793}"/>
              </a:ext>
            </a:extLst>
          </p:cNvPr>
          <p:cNvSpPr>
            <a:spLocks noGrp="1"/>
          </p:cNvSpPr>
          <p:nvPr>
            <p:ph type="title"/>
          </p:nvPr>
        </p:nvSpPr>
        <p:spPr/>
        <p:txBody>
          <a:bodyPr/>
          <a:lstStyle/>
          <a:p>
            <a:r>
              <a:rPr lang="fr-CH" b="1" dirty="0"/>
              <a:t>Fonctionnement</a:t>
            </a:r>
            <a:endParaRPr lang="fr-CH" dirty="0"/>
          </a:p>
        </p:txBody>
      </p:sp>
      <p:sp>
        <p:nvSpPr>
          <p:cNvPr id="3" name="Espace réservé du contenu 2">
            <a:extLst>
              <a:ext uri="{FF2B5EF4-FFF2-40B4-BE49-F238E27FC236}">
                <a16:creationId xmlns:a16="http://schemas.microsoft.com/office/drawing/2014/main" id="{C12BE25E-D827-A14F-0E80-73479A88FD9C}"/>
              </a:ext>
            </a:extLst>
          </p:cNvPr>
          <p:cNvSpPr>
            <a:spLocks noGrp="1"/>
          </p:cNvSpPr>
          <p:nvPr>
            <p:ph idx="1"/>
          </p:nvPr>
        </p:nvSpPr>
        <p:spPr>
          <a:xfrm>
            <a:off x="914400" y="1351722"/>
            <a:ext cx="8199783" cy="4899991"/>
          </a:xfrm>
        </p:spPr>
        <p:txBody>
          <a:bodyPr>
            <a:normAutofit/>
          </a:bodyPr>
          <a:lstStyle/>
          <a:p>
            <a:pPr marL="342900" indent="-342900">
              <a:buFont typeface="Arial" panose="020B0604020202020204" pitchFamily="34" charset="0"/>
              <a:buChar char="•"/>
            </a:pPr>
            <a:endParaRPr lang="fr-CH" dirty="0"/>
          </a:p>
        </p:txBody>
      </p:sp>
      <p:pic>
        <p:nvPicPr>
          <p:cNvPr id="6" name="Image 5">
            <a:extLst>
              <a:ext uri="{FF2B5EF4-FFF2-40B4-BE49-F238E27FC236}">
                <a16:creationId xmlns:a16="http://schemas.microsoft.com/office/drawing/2014/main" id="{FA2EF73C-EB31-9307-8593-07C10AE9E611}"/>
              </a:ext>
            </a:extLst>
          </p:cNvPr>
          <p:cNvPicPr>
            <a:picLocks noChangeAspect="1"/>
          </p:cNvPicPr>
          <p:nvPr/>
        </p:nvPicPr>
        <p:blipFill>
          <a:blip r:embed="rId2"/>
          <a:stretch>
            <a:fillRect/>
          </a:stretch>
        </p:blipFill>
        <p:spPr>
          <a:xfrm>
            <a:off x="914400" y="1270693"/>
            <a:ext cx="10370083" cy="5321573"/>
          </a:xfrm>
          <a:prstGeom prst="rect">
            <a:avLst/>
          </a:prstGeom>
        </p:spPr>
      </p:pic>
    </p:spTree>
    <p:extLst>
      <p:ext uri="{BB962C8B-B14F-4D97-AF65-F5344CB8AC3E}">
        <p14:creationId xmlns:p14="http://schemas.microsoft.com/office/powerpoint/2010/main" val="205184425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B7CC90-70EA-D6A1-B6AA-A2DA00F72DD6}"/>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634CF024-182B-7399-2940-B9CB52478F06}"/>
              </a:ext>
            </a:extLst>
          </p:cNvPr>
          <p:cNvSpPr>
            <a:spLocks noGrp="1"/>
          </p:cNvSpPr>
          <p:nvPr>
            <p:ph type="title"/>
          </p:nvPr>
        </p:nvSpPr>
        <p:spPr/>
        <p:txBody>
          <a:bodyPr>
            <a:normAutofit fontScale="90000"/>
          </a:bodyPr>
          <a:lstStyle/>
          <a:p>
            <a:r>
              <a:rPr lang="fr-CH" b="1" dirty="0"/>
              <a:t>Comparaison rendement </a:t>
            </a:r>
            <a:r>
              <a:rPr lang="fr-CH" b="1" dirty="0" err="1"/>
              <a:t>exergétique</a:t>
            </a:r>
            <a:r>
              <a:rPr lang="fr-CH" b="1" dirty="0"/>
              <a:t>  </a:t>
            </a:r>
            <a:r>
              <a:rPr lang="fr-CH" sz="3200" b="1" dirty="0"/>
              <a:t>(</a:t>
            </a:r>
            <a:r>
              <a:rPr lang="fr-CH" sz="3200" b="1" dirty="0" err="1"/>
              <a:t>Innosuisse</a:t>
            </a:r>
            <a:r>
              <a:rPr lang="fr-CH" sz="3200" b="1" dirty="0"/>
              <a:t>              )</a:t>
            </a:r>
            <a:endParaRPr lang="fr-CH" dirty="0"/>
          </a:p>
        </p:txBody>
      </p:sp>
      <p:sp>
        <p:nvSpPr>
          <p:cNvPr id="3" name="Espace réservé du contenu 2">
            <a:extLst>
              <a:ext uri="{FF2B5EF4-FFF2-40B4-BE49-F238E27FC236}">
                <a16:creationId xmlns:a16="http://schemas.microsoft.com/office/drawing/2014/main" id="{FC550D3B-490A-B718-2C15-62FAC90AF4EF}"/>
              </a:ext>
            </a:extLst>
          </p:cNvPr>
          <p:cNvSpPr>
            <a:spLocks noGrp="1"/>
          </p:cNvSpPr>
          <p:nvPr>
            <p:ph idx="1"/>
          </p:nvPr>
        </p:nvSpPr>
        <p:spPr>
          <a:xfrm>
            <a:off x="914400" y="1351722"/>
            <a:ext cx="10614991" cy="4899991"/>
          </a:xfrm>
        </p:spPr>
        <p:txBody>
          <a:bodyPr>
            <a:normAutofit/>
          </a:bodyPr>
          <a:lstStyle/>
          <a:p>
            <a:r>
              <a:rPr lang="fr-CH" sz="1800" dirty="0"/>
              <a:t>Rendement </a:t>
            </a:r>
            <a:r>
              <a:rPr lang="fr-CH" sz="1800" dirty="0" err="1"/>
              <a:t>exergétique</a:t>
            </a:r>
            <a:r>
              <a:rPr lang="fr-CH" sz="1800" dirty="0"/>
              <a:t>: COP réel / COP Carnot   (= </a:t>
            </a:r>
            <a:r>
              <a:rPr lang="fr-CH" sz="1800" dirty="0" err="1"/>
              <a:t>Tchaud</a:t>
            </a:r>
            <a:r>
              <a:rPr lang="fr-CH" sz="1800" dirty="0"/>
              <a:t> / </a:t>
            </a:r>
            <a:r>
              <a:rPr lang="fr-CH" sz="1800" dirty="0" err="1"/>
              <a:t>Tchaud</a:t>
            </a:r>
            <a:r>
              <a:rPr lang="fr-CH" sz="1800" dirty="0"/>
              <a:t>- </a:t>
            </a:r>
            <a:r>
              <a:rPr lang="fr-CH" sz="1800" dirty="0" err="1"/>
              <a:t>Tfroid</a:t>
            </a:r>
            <a:r>
              <a:rPr lang="fr-CH" sz="1800" dirty="0"/>
              <a:t> [°K])</a:t>
            </a:r>
          </a:p>
          <a:p>
            <a:pPr marL="342900" indent="-342900">
              <a:buFont typeface="Arial" panose="020B0604020202020204" pitchFamily="34" charset="0"/>
              <a:buChar char="•"/>
            </a:pPr>
            <a:endParaRPr lang="fr-CH" dirty="0"/>
          </a:p>
        </p:txBody>
      </p:sp>
      <p:pic>
        <p:nvPicPr>
          <p:cNvPr id="4" name="Image 3">
            <a:extLst>
              <a:ext uri="{FF2B5EF4-FFF2-40B4-BE49-F238E27FC236}">
                <a16:creationId xmlns:a16="http://schemas.microsoft.com/office/drawing/2014/main" id="{D3CFAA72-52DE-386A-58B4-9B2BBD737D20}"/>
              </a:ext>
            </a:extLst>
          </p:cNvPr>
          <p:cNvPicPr>
            <a:picLocks noChangeAspect="1"/>
          </p:cNvPicPr>
          <p:nvPr/>
        </p:nvPicPr>
        <p:blipFill>
          <a:blip r:embed="rId2"/>
          <a:stretch>
            <a:fillRect/>
          </a:stretch>
        </p:blipFill>
        <p:spPr>
          <a:xfrm>
            <a:off x="1283110" y="1752338"/>
            <a:ext cx="8503087" cy="5105662"/>
          </a:xfrm>
          <a:prstGeom prst="rect">
            <a:avLst/>
          </a:prstGeom>
        </p:spPr>
      </p:pic>
      <p:pic>
        <p:nvPicPr>
          <p:cNvPr id="5" name="Graphique 4">
            <a:extLst>
              <a:ext uri="{FF2B5EF4-FFF2-40B4-BE49-F238E27FC236}">
                <a16:creationId xmlns:a16="http://schemas.microsoft.com/office/drawing/2014/main" id="{58A00E1E-BAD2-BAF5-48CE-D7AF1C224E7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244979" y="462265"/>
            <a:ext cx="1140320" cy="467823"/>
          </a:xfrm>
          <a:prstGeom prst="rect">
            <a:avLst/>
          </a:prstGeom>
        </p:spPr>
      </p:pic>
    </p:spTree>
    <p:extLst>
      <p:ext uri="{BB962C8B-B14F-4D97-AF65-F5344CB8AC3E}">
        <p14:creationId xmlns:p14="http://schemas.microsoft.com/office/powerpoint/2010/main" val="330443232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B07FDD-EFCD-DFEA-53BB-517BA4CA90D0}"/>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AAFCC833-B75E-85DB-D399-03F5FDE4114F}"/>
              </a:ext>
            </a:extLst>
          </p:cNvPr>
          <p:cNvSpPr>
            <a:spLocks noGrp="1"/>
          </p:cNvSpPr>
          <p:nvPr>
            <p:ph type="title"/>
          </p:nvPr>
        </p:nvSpPr>
        <p:spPr/>
        <p:txBody>
          <a:bodyPr/>
          <a:lstStyle/>
          <a:p>
            <a:r>
              <a:rPr lang="fr-CH" dirty="0"/>
              <a:t>Retour d’expérience</a:t>
            </a:r>
          </a:p>
        </p:txBody>
      </p:sp>
      <p:sp>
        <p:nvSpPr>
          <p:cNvPr id="3" name="Espace réservé du contenu 2">
            <a:extLst>
              <a:ext uri="{FF2B5EF4-FFF2-40B4-BE49-F238E27FC236}">
                <a16:creationId xmlns:a16="http://schemas.microsoft.com/office/drawing/2014/main" id="{5DF853F9-FC1C-E657-2338-661DD4D6B414}"/>
              </a:ext>
            </a:extLst>
          </p:cNvPr>
          <p:cNvSpPr>
            <a:spLocks noGrp="1"/>
          </p:cNvSpPr>
          <p:nvPr>
            <p:ph idx="1"/>
          </p:nvPr>
        </p:nvSpPr>
        <p:spPr>
          <a:xfrm>
            <a:off x="914400" y="1351722"/>
            <a:ext cx="9689690" cy="4899991"/>
          </a:xfrm>
        </p:spPr>
        <p:txBody>
          <a:bodyPr>
            <a:normAutofit fontScale="92500" lnSpcReduction="10000"/>
          </a:bodyPr>
          <a:lstStyle/>
          <a:p>
            <a:pPr marL="342900" indent="-342900">
              <a:buFont typeface="Arial" panose="020B0604020202020204" pitchFamily="34" charset="0"/>
              <a:buChar char="•"/>
            </a:pPr>
            <a:r>
              <a:rPr lang="fr-FR" dirty="0"/>
              <a:t>La bonne communication entre le MOA, le mandataire et entreprise est un gage de réussite</a:t>
            </a:r>
          </a:p>
          <a:p>
            <a:pPr marL="342900" indent="-342900">
              <a:buFont typeface="Arial" panose="020B0604020202020204" pitchFamily="34" charset="0"/>
              <a:buChar char="•"/>
            </a:pPr>
            <a:r>
              <a:rPr lang="fr-FR" dirty="0"/>
              <a:t>Une Equipe de projet qui a des convictions trouve des solutions pour installer des fluides naturels </a:t>
            </a:r>
          </a:p>
          <a:p>
            <a:pPr marL="342900" indent="-342900">
              <a:buFont typeface="Arial" panose="020B0604020202020204" pitchFamily="34" charset="0"/>
              <a:buChar char="•"/>
            </a:pPr>
            <a:r>
              <a:rPr lang="fr-FR" dirty="0"/>
              <a:t>Installation performante</a:t>
            </a:r>
          </a:p>
          <a:p>
            <a:pPr marL="342900" indent="-342900">
              <a:buFont typeface="Arial" panose="020B0604020202020204" pitchFamily="34" charset="0"/>
              <a:buChar char="•"/>
            </a:pPr>
            <a:r>
              <a:rPr lang="fr-FR" dirty="0"/>
              <a:t>Ammoniac tout à fait approprié pour l’application</a:t>
            </a:r>
          </a:p>
          <a:p>
            <a:pPr marL="342900" indent="-342900">
              <a:buFont typeface="Arial" panose="020B0604020202020204" pitchFamily="34" charset="0"/>
              <a:buChar char="•"/>
            </a:pPr>
            <a:r>
              <a:rPr lang="fr-FR" dirty="0"/>
              <a:t>Avoir des locaux dédiés pour deux machines est idéal</a:t>
            </a:r>
          </a:p>
          <a:p>
            <a:pPr marL="342900" indent="-342900">
              <a:buFont typeface="Arial" panose="020B0604020202020204" pitchFamily="34" charset="0"/>
              <a:buChar char="•"/>
            </a:pPr>
            <a:r>
              <a:rPr lang="fr-FR" dirty="0"/>
              <a:t>Machine à faible charge -&gt; ventilation inférieure avec NH3 que HFO</a:t>
            </a:r>
          </a:p>
          <a:p>
            <a:pPr marL="342900" indent="-342900">
              <a:buFont typeface="Arial" panose="020B0604020202020204" pitchFamily="34" charset="0"/>
              <a:buChar char="•"/>
            </a:pPr>
            <a:r>
              <a:rPr lang="fr-FR" dirty="0"/>
              <a:t>Anticiper les harmoniques possibles lors de l’installation de plusieurs machines avec des variateurs fréquence </a:t>
            </a:r>
          </a:p>
          <a:p>
            <a:pPr marL="342900" indent="-342900">
              <a:buFont typeface="Arial" panose="020B0604020202020204" pitchFamily="34" charset="0"/>
              <a:buChar char="•"/>
            </a:pPr>
            <a:r>
              <a:rPr lang="fr-FR" dirty="0"/>
              <a:t>Régulation jusqu’au tampon est un vrai gain</a:t>
            </a:r>
          </a:p>
          <a:p>
            <a:pPr marL="342900" indent="-342900">
              <a:buFont typeface="Arial" panose="020B0604020202020204" pitchFamily="34" charset="0"/>
              <a:buChar char="•"/>
            </a:pPr>
            <a:r>
              <a:rPr lang="fr-FR" dirty="0"/>
              <a:t>Ne pas introduire les machines trop tôt dans les projets</a:t>
            </a:r>
          </a:p>
        </p:txBody>
      </p:sp>
    </p:spTree>
    <p:extLst>
      <p:ext uri="{BB962C8B-B14F-4D97-AF65-F5344CB8AC3E}">
        <p14:creationId xmlns:p14="http://schemas.microsoft.com/office/powerpoint/2010/main" val="385193326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94FA50A-EB3C-E7E5-B01C-19EBA0FE5CDD}"/>
              </a:ext>
            </a:extLst>
          </p:cNvPr>
          <p:cNvSpPr>
            <a:spLocks noGrp="1"/>
          </p:cNvSpPr>
          <p:nvPr>
            <p:ph type="title"/>
          </p:nvPr>
        </p:nvSpPr>
        <p:spPr/>
        <p:txBody>
          <a:bodyPr/>
          <a:lstStyle/>
          <a:p>
            <a:r>
              <a:rPr lang="fr-CH" dirty="0"/>
              <a:t>Vision globale</a:t>
            </a:r>
          </a:p>
        </p:txBody>
      </p:sp>
      <p:sp>
        <p:nvSpPr>
          <p:cNvPr id="6" name="Espace réservé du contenu 5">
            <a:extLst>
              <a:ext uri="{FF2B5EF4-FFF2-40B4-BE49-F238E27FC236}">
                <a16:creationId xmlns:a16="http://schemas.microsoft.com/office/drawing/2014/main" id="{E3401ED9-7E9D-FA93-6BAE-7494D0513353}"/>
              </a:ext>
            </a:extLst>
          </p:cNvPr>
          <p:cNvSpPr>
            <a:spLocks noGrp="1"/>
          </p:cNvSpPr>
          <p:nvPr>
            <p:ph idx="1"/>
          </p:nvPr>
        </p:nvSpPr>
        <p:spPr>
          <a:xfrm>
            <a:off x="914401" y="1494364"/>
            <a:ext cx="5102198" cy="4490145"/>
          </a:xfrm>
        </p:spPr>
        <p:txBody>
          <a:bodyPr/>
          <a:lstStyle/>
          <a:p>
            <a:r>
              <a:rPr lang="fr-CH" dirty="0"/>
              <a:t>Est-ce important d’avoir un COP élevé en été ou hiver ?</a:t>
            </a:r>
          </a:p>
          <a:p>
            <a:pPr marL="342900" indent="-342900">
              <a:buFont typeface="Arial" panose="020B0604020202020204" pitchFamily="34" charset="0"/>
              <a:buChar char="•"/>
            </a:pPr>
            <a:r>
              <a:rPr lang="fr-CH" dirty="0">
                <a:solidFill>
                  <a:srgbClr val="0065A5"/>
                </a:solidFill>
              </a:rPr>
              <a:t>Surproduction PV en été</a:t>
            </a:r>
          </a:p>
          <a:p>
            <a:pPr marL="342900" indent="-342900">
              <a:buFont typeface="Arial" panose="020B0604020202020204" pitchFamily="34" charset="0"/>
              <a:buChar char="•"/>
            </a:pPr>
            <a:r>
              <a:rPr lang="fr-CH" dirty="0">
                <a:solidFill>
                  <a:srgbClr val="0065A5"/>
                </a:solidFill>
              </a:rPr>
              <a:t>COP élevé </a:t>
            </a:r>
            <a:br>
              <a:rPr lang="fr-CH" dirty="0">
                <a:solidFill>
                  <a:srgbClr val="0065A5"/>
                </a:solidFill>
              </a:rPr>
            </a:br>
            <a:r>
              <a:rPr lang="fr-CH" dirty="0">
                <a:solidFill>
                  <a:srgbClr val="0065A5"/>
                </a:solidFill>
              </a:rPr>
              <a:t>en hiver + récupération</a:t>
            </a:r>
          </a:p>
          <a:p>
            <a:pPr marL="342900" indent="-342900">
              <a:buFont typeface="Arial" panose="020B0604020202020204" pitchFamily="34" charset="0"/>
              <a:buChar char="•"/>
            </a:pPr>
            <a:r>
              <a:rPr lang="fr-CH" dirty="0">
                <a:solidFill>
                  <a:srgbClr val="0065A5"/>
                </a:solidFill>
              </a:rPr>
              <a:t>Diminuer impact sur l’environnement (fluide)</a:t>
            </a:r>
          </a:p>
          <a:p>
            <a:pPr marL="342900" indent="-342900">
              <a:buFont typeface="Arial" panose="020B0604020202020204" pitchFamily="34" charset="0"/>
              <a:buChar char="•"/>
            </a:pPr>
            <a:r>
              <a:rPr lang="fr-CH" dirty="0">
                <a:solidFill>
                  <a:srgbClr val="0065A5"/>
                </a:solidFill>
              </a:rPr>
              <a:t>Consommation d’eau</a:t>
            </a:r>
          </a:p>
        </p:txBody>
      </p:sp>
      <p:graphicFrame>
        <p:nvGraphicFramePr>
          <p:cNvPr id="7" name="Graphique 6">
            <a:extLst>
              <a:ext uri="{FF2B5EF4-FFF2-40B4-BE49-F238E27FC236}">
                <a16:creationId xmlns:a16="http://schemas.microsoft.com/office/drawing/2014/main" id="{D0ECC705-1CB3-8DE5-63FB-3DD5ED430B50}"/>
              </a:ext>
            </a:extLst>
          </p:cNvPr>
          <p:cNvGraphicFramePr>
            <a:graphicFrameLocks/>
          </p:cNvGraphicFramePr>
          <p:nvPr>
            <p:extLst>
              <p:ext uri="{D42A27DB-BD31-4B8C-83A1-F6EECF244321}">
                <p14:modId xmlns:p14="http://schemas.microsoft.com/office/powerpoint/2010/main" val="317008119"/>
              </p:ext>
            </p:extLst>
          </p:nvPr>
        </p:nvGraphicFramePr>
        <p:xfrm>
          <a:off x="5847550" y="1214077"/>
          <a:ext cx="6012035" cy="4563222"/>
        </p:xfrm>
        <a:graphic>
          <a:graphicData uri="http://schemas.openxmlformats.org/drawingml/2006/chart">
            <c:chart xmlns:c="http://schemas.openxmlformats.org/drawingml/2006/chart" xmlns:r="http://schemas.openxmlformats.org/officeDocument/2006/relationships" r:id="rId2"/>
          </a:graphicData>
        </a:graphic>
      </p:graphicFrame>
      <p:sp>
        <p:nvSpPr>
          <p:cNvPr id="8" name="ZoneTexte 7">
            <a:extLst>
              <a:ext uri="{FF2B5EF4-FFF2-40B4-BE49-F238E27FC236}">
                <a16:creationId xmlns:a16="http://schemas.microsoft.com/office/drawing/2014/main" id="{73777840-E21A-3423-FEC3-2F6FFAAC8E40}"/>
              </a:ext>
            </a:extLst>
          </p:cNvPr>
          <p:cNvSpPr txBox="1"/>
          <p:nvPr/>
        </p:nvSpPr>
        <p:spPr>
          <a:xfrm>
            <a:off x="6325620" y="5984509"/>
            <a:ext cx="5390130" cy="369332"/>
          </a:xfrm>
          <a:prstGeom prst="rect">
            <a:avLst/>
          </a:prstGeom>
          <a:noFill/>
        </p:spPr>
        <p:txBody>
          <a:bodyPr wrap="none" rtlCol="0">
            <a:spAutoFit/>
          </a:bodyPr>
          <a:lstStyle/>
          <a:p>
            <a:r>
              <a:rPr lang="fr-CH" dirty="0"/>
              <a:t>Source : Mistral, OFEN, </a:t>
            </a:r>
            <a:r>
              <a:rPr lang="fr-CH" dirty="0" err="1"/>
              <a:t>Swissolar</a:t>
            </a:r>
            <a:r>
              <a:rPr lang="fr-CH" dirty="0"/>
              <a:t>, Helvetia-</a:t>
            </a:r>
            <a:r>
              <a:rPr lang="fr-CH" dirty="0" err="1"/>
              <a:t>energy</a:t>
            </a:r>
            <a:endParaRPr lang="fr-CH" dirty="0"/>
          </a:p>
        </p:txBody>
      </p:sp>
      <p:sp>
        <p:nvSpPr>
          <p:cNvPr id="10" name="ZoneTexte 9">
            <a:extLst>
              <a:ext uri="{FF2B5EF4-FFF2-40B4-BE49-F238E27FC236}">
                <a16:creationId xmlns:a16="http://schemas.microsoft.com/office/drawing/2014/main" id="{975FEF34-DB4A-FCA9-5790-6CF98DA8922A}"/>
              </a:ext>
            </a:extLst>
          </p:cNvPr>
          <p:cNvSpPr txBox="1"/>
          <p:nvPr/>
        </p:nvSpPr>
        <p:spPr>
          <a:xfrm>
            <a:off x="6769634" y="791610"/>
            <a:ext cx="4692383" cy="369332"/>
          </a:xfrm>
          <a:prstGeom prst="rect">
            <a:avLst/>
          </a:prstGeom>
          <a:noFill/>
        </p:spPr>
        <p:txBody>
          <a:bodyPr wrap="square" rtlCol="0">
            <a:spAutoFit/>
          </a:bodyPr>
          <a:lstStyle/>
          <a:p>
            <a:r>
              <a:rPr lang="fr-CH" dirty="0"/>
              <a:t>Consommation mensuelle suisse [TWh]</a:t>
            </a:r>
          </a:p>
        </p:txBody>
      </p:sp>
    </p:spTree>
    <p:extLst>
      <p:ext uri="{BB962C8B-B14F-4D97-AF65-F5344CB8AC3E}">
        <p14:creationId xmlns:p14="http://schemas.microsoft.com/office/powerpoint/2010/main" val="9714843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148B53-D993-C2FB-872D-6FEA9D2E6C21}"/>
            </a:ext>
          </a:extLst>
        </p:cNvPr>
        <p:cNvGrpSpPr/>
        <p:nvPr/>
      </p:nvGrpSpPr>
      <p:grpSpPr>
        <a:xfrm>
          <a:off x="0" y="0"/>
          <a:ext cx="0" cy="0"/>
          <a:chOff x="0" y="0"/>
          <a:chExt cx="0" cy="0"/>
        </a:xfrm>
      </p:grpSpPr>
      <p:sp>
        <p:nvSpPr>
          <p:cNvPr id="3" name="Sous-titre 2">
            <a:extLst>
              <a:ext uri="{FF2B5EF4-FFF2-40B4-BE49-F238E27FC236}">
                <a16:creationId xmlns:a16="http://schemas.microsoft.com/office/drawing/2014/main" id="{DC16597D-B77C-2945-C0AE-B20CDC252445}"/>
              </a:ext>
            </a:extLst>
          </p:cNvPr>
          <p:cNvSpPr>
            <a:spLocks noGrp="1"/>
          </p:cNvSpPr>
          <p:nvPr>
            <p:ph type="subTitle" idx="1"/>
          </p:nvPr>
        </p:nvSpPr>
        <p:spPr>
          <a:xfrm>
            <a:off x="914399" y="4274312"/>
            <a:ext cx="10801349" cy="590931"/>
          </a:xfrm>
        </p:spPr>
        <p:txBody>
          <a:bodyPr/>
          <a:lstStyle/>
          <a:p>
            <a:r>
              <a:rPr lang="fr-CH" dirty="0"/>
              <a:t>Conclusions</a:t>
            </a:r>
          </a:p>
        </p:txBody>
      </p:sp>
    </p:spTree>
    <p:extLst>
      <p:ext uri="{BB962C8B-B14F-4D97-AF65-F5344CB8AC3E}">
        <p14:creationId xmlns:p14="http://schemas.microsoft.com/office/powerpoint/2010/main" val="28455210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ED529E6-6470-8538-70E1-626D269F0358}"/>
              </a:ext>
            </a:extLst>
          </p:cNvPr>
          <p:cNvSpPr>
            <a:spLocks noGrp="1"/>
          </p:cNvSpPr>
          <p:nvPr>
            <p:ph type="title"/>
          </p:nvPr>
        </p:nvSpPr>
        <p:spPr/>
        <p:txBody>
          <a:bodyPr/>
          <a:lstStyle/>
          <a:p>
            <a:r>
              <a:rPr lang="fr-CH" dirty="0"/>
              <a:t>C’est possible !</a:t>
            </a:r>
          </a:p>
        </p:txBody>
      </p:sp>
      <p:sp>
        <p:nvSpPr>
          <p:cNvPr id="3" name="Espace réservé du contenu 2">
            <a:extLst>
              <a:ext uri="{FF2B5EF4-FFF2-40B4-BE49-F238E27FC236}">
                <a16:creationId xmlns:a16="http://schemas.microsoft.com/office/drawing/2014/main" id="{6853FD2E-A955-43BC-DA81-CA4DAF6B5E1B}"/>
              </a:ext>
            </a:extLst>
          </p:cNvPr>
          <p:cNvSpPr>
            <a:spLocks noGrp="1"/>
          </p:cNvSpPr>
          <p:nvPr>
            <p:ph idx="1"/>
          </p:nvPr>
        </p:nvSpPr>
        <p:spPr>
          <a:xfrm>
            <a:off x="914400" y="1303864"/>
            <a:ext cx="10801350" cy="4490145"/>
          </a:xfrm>
        </p:spPr>
        <p:txBody>
          <a:bodyPr>
            <a:normAutofit/>
          </a:bodyPr>
          <a:lstStyle/>
          <a:p>
            <a:pPr marL="342900" indent="-342900">
              <a:buFont typeface="Arial" panose="020B0604020202020204" pitchFamily="34" charset="0"/>
              <a:buChar char="•"/>
            </a:pPr>
            <a:r>
              <a:rPr lang="fr-CH" dirty="0"/>
              <a:t>Plusieurs réfrigérants naturels existent</a:t>
            </a:r>
          </a:p>
          <a:p>
            <a:pPr marL="342900" indent="-342900">
              <a:buFont typeface="Arial" panose="020B0604020202020204" pitchFamily="34" charset="0"/>
              <a:buChar char="•"/>
            </a:pPr>
            <a:r>
              <a:rPr lang="fr-CH" dirty="0"/>
              <a:t>La technologie a beaucoup évoluée ces 10 dernières années et cela va continuer</a:t>
            </a:r>
          </a:p>
          <a:p>
            <a:pPr marL="342900" indent="-342900">
              <a:buFont typeface="Arial" panose="020B0604020202020204" pitchFamily="34" charset="0"/>
              <a:buChar char="•"/>
            </a:pPr>
            <a:r>
              <a:rPr lang="fr-CH" dirty="0"/>
              <a:t>Travailler en Equipe: MOA, Mandataires, Entreprise</a:t>
            </a:r>
          </a:p>
          <a:p>
            <a:pPr marL="342900" indent="-342900">
              <a:buFont typeface="Arial" panose="020B0604020202020204" pitchFamily="34" charset="0"/>
              <a:buChar char="•"/>
            </a:pPr>
            <a:r>
              <a:rPr lang="fr-CH" dirty="0"/>
              <a:t>Former les employés à la conception et l’utilisation d’installations utilisant des fluides naturels</a:t>
            </a:r>
          </a:p>
          <a:p>
            <a:pPr marL="342900" indent="-342900">
              <a:buFont typeface="Arial" panose="020B0604020202020204" pitchFamily="34" charset="0"/>
              <a:buChar char="•"/>
            </a:pPr>
            <a:r>
              <a:rPr lang="fr-CH" dirty="0"/>
              <a:t>Anticiper le choix du réfrigérant d</a:t>
            </a:r>
            <a:r>
              <a:rPr lang="fr-FR" dirty="0"/>
              <a:t>ès le début du projet</a:t>
            </a:r>
          </a:p>
          <a:p>
            <a:pPr marL="342900" indent="-342900">
              <a:buFont typeface="Arial" panose="020B0604020202020204" pitchFamily="34" charset="0"/>
              <a:buChar char="•"/>
            </a:pPr>
            <a:r>
              <a:rPr lang="fr-CH" dirty="0"/>
              <a:t>Etudier la meilleure solution en fonction de critères établis</a:t>
            </a:r>
          </a:p>
          <a:p>
            <a:pPr marL="342900" indent="-342900">
              <a:buFont typeface="Arial" panose="020B0604020202020204" pitchFamily="34" charset="0"/>
              <a:buChar char="•"/>
            </a:pPr>
            <a:r>
              <a:rPr lang="fr-CH" dirty="0"/>
              <a:t>Primordial </a:t>
            </a:r>
            <a:r>
              <a:rPr lang="fr-FR" dirty="0"/>
              <a:t>de limiter l'impact humain sur l'environnement et d’utiliser des fluides dont les effets sont connus</a:t>
            </a:r>
          </a:p>
          <a:p>
            <a:pPr marL="342900" indent="-342900">
              <a:buFont typeface="Arial" panose="020B0604020202020204" pitchFamily="34" charset="0"/>
              <a:buChar char="•"/>
            </a:pPr>
            <a:endParaRPr lang="fr-CH" dirty="0"/>
          </a:p>
          <a:p>
            <a:pPr marL="342900" indent="-342900">
              <a:buFont typeface="Arial" panose="020B0604020202020204" pitchFamily="34" charset="0"/>
              <a:buChar char="•"/>
            </a:pPr>
            <a:endParaRPr lang="fr-CH" dirty="0"/>
          </a:p>
          <a:p>
            <a:pPr marL="342900" indent="-342900">
              <a:buFont typeface="Arial" panose="020B0604020202020204" pitchFamily="34" charset="0"/>
              <a:buChar char="•"/>
            </a:pPr>
            <a:endParaRPr lang="fr-CH" dirty="0"/>
          </a:p>
        </p:txBody>
      </p:sp>
    </p:spTree>
    <p:extLst>
      <p:ext uri="{BB962C8B-B14F-4D97-AF65-F5344CB8AC3E}">
        <p14:creationId xmlns:p14="http://schemas.microsoft.com/office/powerpoint/2010/main" val="241425547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FD13DDD7-A74B-18F5-870D-882F9AD28A01}"/>
            </a:ext>
          </a:extLst>
        </p:cNvPr>
        <p:cNvGrpSpPr/>
        <p:nvPr/>
      </p:nvGrpSpPr>
      <p:grpSpPr>
        <a:xfrm>
          <a:off x="0" y="0"/>
          <a:ext cx="0" cy="0"/>
          <a:chOff x="0" y="0"/>
          <a:chExt cx="0" cy="0"/>
        </a:xfrm>
      </p:grpSpPr>
      <p:sp>
        <p:nvSpPr>
          <p:cNvPr id="3" name="Sous-titre 2">
            <a:extLst>
              <a:ext uri="{FF2B5EF4-FFF2-40B4-BE49-F238E27FC236}">
                <a16:creationId xmlns:a16="http://schemas.microsoft.com/office/drawing/2014/main" id="{D313439F-94FD-B6C1-AB10-840D5E9448FC}"/>
              </a:ext>
            </a:extLst>
          </p:cNvPr>
          <p:cNvSpPr>
            <a:spLocks noGrp="1"/>
          </p:cNvSpPr>
          <p:nvPr>
            <p:ph type="subTitle" idx="1"/>
          </p:nvPr>
        </p:nvSpPr>
        <p:spPr>
          <a:xfrm>
            <a:off x="914399" y="4274312"/>
            <a:ext cx="10801349" cy="590931"/>
          </a:xfrm>
        </p:spPr>
        <p:txBody>
          <a:bodyPr/>
          <a:lstStyle/>
          <a:p>
            <a:r>
              <a:rPr lang="fr-CH" dirty="0"/>
              <a:t>Questions ?</a:t>
            </a:r>
          </a:p>
        </p:txBody>
      </p:sp>
      <p:pic>
        <p:nvPicPr>
          <p:cNvPr id="4" name="Image 3">
            <a:extLst>
              <a:ext uri="{FF2B5EF4-FFF2-40B4-BE49-F238E27FC236}">
                <a16:creationId xmlns:a16="http://schemas.microsoft.com/office/drawing/2014/main" id="{62FC96EF-D322-3345-C3AF-90161556092B}"/>
              </a:ext>
            </a:extLst>
          </p:cNvPr>
          <p:cNvPicPr>
            <a:picLocks noChangeAspect="1"/>
          </p:cNvPicPr>
          <p:nvPr/>
        </p:nvPicPr>
        <p:blipFill>
          <a:blip r:embed="rId3"/>
          <a:srcRect l="9848" t="-265" r="9473" b="265"/>
          <a:stretch/>
        </p:blipFill>
        <p:spPr>
          <a:xfrm>
            <a:off x="3937461" y="293732"/>
            <a:ext cx="7973159" cy="4817913"/>
          </a:xfrm>
          <a:prstGeom prst="rect">
            <a:avLst/>
          </a:prstGeom>
        </p:spPr>
      </p:pic>
    </p:spTree>
    <p:extLst>
      <p:ext uri="{BB962C8B-B14F-4D97-AF65-F5344CB8AC3E}">
        <p14:creationId xmlns:p14="http://schemas.microsoft.com/office/powerpoint/2010/main" val="3997208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FF6B70-50DF-6F78-CA82-F89FE6A96ABB}"/>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2F251448-058E-753A-F496-70118DDBE824}"/>
              </a:ext>
            </a:extLst>
          </p:cNvPr>
          <p:cNvSpPr>
            <a:spLocks noGrp="1"/>
          </p:cNvSpPr>
          <p:nvPr>
            <p:ph type="title"/>
          </p:nvPr>
        </p:nvSpPr>
        <p:spPr/>
        <p:txBody>
          <a:bodyPr>
            <a:normAutofit fontScale="90000"/>
          </a:bodyPr>
          <a:lstStyle/>
          <a:p>
            <a:r>
              <a:rPr lang="fr-FR" dirty="0"/>
              <a:t>Pollution environnementale : appauvrissement de la couche d'ozone</a:t>
            </a:r>
            <a:endParaRPr lang="fr-CH" dirty="0"/>
          </a:p>
        </p:txBody>
      </p:sp>
      <p:sp>
        <p:nvSpPr>
          <p:cNvPr id="3" name="Espace réservé du contenu 2">
            <a:extLst>
              <a:ext uri="{FF2B5EF4-FFF2-40B4-BE49-F238E27FC236}">
                <a16:creationId xmlns:a16="http://schemas.microsoft.com/office/drawing/2014/main" id="{DDA04FC6-91D9-E533-1F5B-AA64529A2F70}"/>
              </a:ext>
            </a:extLst>
          </p:cNvPr>
          <p:cNvSpPr>
            <a:spLocks noGrp="1"/>
          </p:cNvSpPr>
          <p:nvPr>
            <p:ph idx="1"/>
          </p:nvPr>
        </p:nvSpPr>
        <p:spPr>
          <a:xfrm>
            <a:off x="914400" y="1494364"/>
            <a:ext cx="10801350" cy="4253293"/>
          </a:xfrm>
        </p:spPr>
        <p:txBody>
          <a:bodyPr>
            <a:normAutofit/>
          </a:bodyPr>
          <a:lstStyle/>
          <a:p>
            <a:r>
              <a:rPr lang="fr-CH" sz="2000" dirty="0">
                <a:solidFill>
                  <a:srgbClr val="0065A5"/>
                </a:solidFill>
              </a:rPr>
              <a:t>ODP</a:t>
            </a:r>
            <a:r>
              <a:rPr lang="fr-CH" sz="2000" dirty="0"/>
              <a:t> : 		</a:t>
            </a:r>
            <a:r>
              <a:rPr lang="fr-FR" sz="2000" dirty="0"/>
              <a:t>Ozone </a:t>
            </a:r>
            <a:r>
              <a:rPr lang="fr-FR" sz="2000" dirty="0" err="1"/>
              <a:t>Depletion</a:t>
            </a:r>
            <a:r>
              <a:rPr lang="fr-FR" sz="2000" dirty="0"/>
              <a:t> </a:t>
            </a:r>
            <a:r>
              <a:rPr lang="fr-FR" sz="2000" dirty="0" err="1"/>
              <a:t>Potential</a:t>
            </a:r>
            <a:r>
              <a:rPr lang="fr-FR" sz="2000" dirty="0"/>
              <a:t> (Reference R11 = 1)</a:t>
            </a:r>
          </a:p>
          <a:p>
            <a:endParaRPr lang="fr-FR" sz="2000" i="1" dirty="0"/>
          </a:p>
          <a:p>
            <a:endParaRPr lang="fr-FR" i="1" dirty="0"/>
          </a:p>
          <a:p>
            <a:endParaRPr lang="fr-CH" dirty="0"/>
          </a:p>
        </p:txBody>
      </p:sp>
      <p:pic>
        <p:nvPicPr>
          <p:cNvPr id="5" name="Image 4">
            <a:extLst>
              <a:ext uri="{FF2B5EF4-FFF2-40B4-BE49-F238E27FC236}">
                <a16:creationId xmlns:a16="http://schemas.microsoft.com/office/drawing/2014/main" id="{598A89FE-26A5-37E8-5ACB-DE3B132B91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9968" y="1921284"/>
            <a:ext cx="7452360" cy="4657725"/>
          </a:xfrm>
          <a:prstGeom prst="rect">
            <a:avLst/>
          </a:prstGeom>
        </p:spPr>
      </p:pic>
    </p:spTree>
    <p:extLst>
      <p:ext uri="{BB962C8B-B14F-4D97-AF65-F5344CB8AC3E}">
        <p14:creationId xmlns:p14="http://schemas.microsoft.com/office/powerpoint/2010/main" val="11606291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548A61-22BB-DBFB-2DAE-740A54DEAC88}"/>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F2C146D1-1A9D-97B7-165A-C4B3E8FCDA8A}"/>
              </a:ext>
            </a:extLst>
          </p:cNvPr>
          <p:cNvSpPr>
            <a:spLocks noGrp="1"/>
          </p:cNvSpPr>
          <p:nvPr>
            <p:ph type="title"/>
          </p:nvPr>
        </p:nvSpPr>
        <p:spPr/>
        <p:txBody>
          <a:bodyPr>
            <a:normAutofit fontScale="90000"/>
          </a:bodyPr>
          <a:lstStyle/>
          <a:p>
            <a:r>
              <a:rPr lang="fr-CH" dirty="0"/>
              <a:t>Pollution environnementale : réchauffement climatique</a:t>
            </a:r>
          </a:p>
        </p:txBody>
      </p:sp>
      <p:sp>
        <p:nvSpPr>
          <p:cNvPr id="3" name="Espace réservé du contenu 2">
            <a:extLst>
              <a:ext uri="{FF2B5EF4-FFF2-40B4-BE49-F238E27FC236}">
                <a16:creationId xmlns:a16="http://schemas.microsoft.com/office/drawing/2014/main" id="{F2A35600-C34B-1F6D-205C-5DE51D4D72C8}"/>
              </a:ext>
            </a:extLst>
          </p:cNvPr>
          <p:cNvSpPr>
            <a:spLocks noGrp="1"/>
          </p:cNvSpPr>
          <p:nvPr>
            <p:ph idx="1"/>
          </p:nvPr>
        </p:nvSpPr>
        <p:spPr>
          <a:xfrm>
            <a:off x="914400" y="1494364"/>
            <a:ext cx="10801350" cy="4253293"/>
          </a:xfrm>
        </p:spPr>
        <p:txBody>
          <a:bodyPr>
            <a:normAutofit/>
          </a:bodyPr>
          <a:lstStyle/>
          <a:p>
            <a:r>
              <a:rPr lang="fr-FR" sz="2000" dirty="0">
                <a:solidFill>
                  <a:srgbClr val="0065A5"/>
                </a:solidFill>
              </a:rPr>
              <a:t>GWP</a:t>
            </a:r>
            <a:r>
              <a:rPr lang="fr-FR" sz="2000" dirty="0"/>
              <a:t>:		Global </a:t>
            </a:r>
            <a:r>
              <a:rPr lang="fr-FR" sz="2000" dirty="0" err="1"/>
              <a:t>Warming</a:t>
            </a:r>
            <a:r>
              <a:rPr lang="fr-FR" sz="2000" dirty="0"/>
              <a:t> Impact – (Reference CO2 = 1)</a:t>
            </a:r>
            <a:endParaRPr lang="fr-FR" sz="2000" i="1" dirty="0"/>
          </a:p>
          <a:p>
            <a:endParaRPr lang="fr-FR" sz="2000" i="1" dirty="0"/>
          </a:p>
          <a:p>
            <a:endParaRPr lang="fr-FR" i="1" dirty="0"/>
          </a:p>
          <a:p>
            <a:endParaRPr lang="fr-CH" dirty="0"/>
          </a:p>
        </p:txBody>
      </p:sp>
      <p:pic>
        <p:nvPicPr>
          <p:cNvPr id="5" name="Image 4">
            <a:extLst>
              <a:ext uri="{FF2B5EF4-FFF2-40B4-BE49-F238E27FC236}">
                <a16:creationId xmlns:a16="http://schemas.microsoft.com/office/drawing/2014/main" id="{0B838F88-4960-64C6-8A99-0C67A995DC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9808" y="1999729"/>
            <a:ext cx="8412480" cy="4631229"/>
          </a:xfrm>
          <a:prstGeom prst="rect">
            <a:avLst/>
          </a:prstGeom>
        </p:spPr>
      </p:pic>
    </p:spTree>
    <p:extLst>
      <p:ext uri="{BB962C8B-B14F-4D97-AF65-F5344CB8AC3E}">
        <p14:creationId xmlns:p14="http://schemas.microsoft.com/office/powerpoint/2010/main" val="37003957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E629B1-451C-7944-1FD8-C41EA0A9F04E}"/>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7135AD2F-3368-23DE-4921-521CF787A7C7}"/>
              </a:ext>
            </a:extLst>
          </p:cNvPr>
          <p:cNvSpPr>
            <a:spLocks noGrp="1"/>
          </p:cNvSpPr>
          <p:nvPr>
            <p:ph type="title"/>
          </p:nvPr>
        </p:nvSpPr>
        <p:spPr/>
        <p:txBody>
          <a:bodyPr/>
          <a:lstStyle/>
          <a:p>
            <a:r>
              <a:rPr lang="fr-FR" dirty="0"/>
              <a:t>Pollution environnementale : pollution de l'eau</a:t>
            </a:r>
            <a:endParaRPr lang="fr-CH" dirty="0"/>
          </a:p>
        </p:txBody>
      </p:sp>
      <p:sp>
        <p:nvSpPr>
          <p:cNvPr id="3" name="Espace réservé du contenu 2">
            <a:extLst>
              <a:ext uri="{FF2B5EF4-FFF2-40B4-BE49-F238E27FC236}">
                <a16:creationId xmlns:a16="http://schemas.microsoft.com/office/drawing/2014/main" id="{A07B20E3-E4DF-19B1-755D-1B5F7417117B}"/>
              </a:ext>
            </a:extLst>
          </p:cNvPr>
          <p:cNvSpPr>
            <a:spLocks noGrp="1"/>
          </p:cNvSpPr>
          <p:nvPr>
            <p:ph idx="1"/>
          </p:nvPr>
        </p:nvSpPr>
        <p:spPr>
          <a:xfrm>
            <a:off x="914400" y="1494364"/>
            <a:ext cx="4423558" cy="4253293"/>
          </a:xfrm>
        </p:spPr>
        <p:txBody>
          <a:bodyPr>
            <a:normAutofit/>
          </a:bodyPr>
          <a:lstStyle/>
          <a:p>
            <a:endParaRPr lang="fr-FR" sz="2000" i="1" dirty="0"/>
          </a:p>
          <a:p>
            <a:endParaRPr lang="fr-FR" i="1" dirty="0"/>
          </a:p>
          <a:p>
            <a:endParaRPr lang="fr-CH" dirty="0"/>
          </a:p>
        </p:txBody>
      </p:sp>
      <p:pic>
        <p:nvPicPr>
          <p:cNvPr id="4" name="Image 3">
            <a:extLst>
              <a:ext uri="{FF2B5EF4-FFF2-40B4-BE49-F238E27FC236}">
                <a16:creationId xmlns:a16="http://schemas.microsoft.com/office/drawing/2014/main" id="{BF430725-5775-1E6B-F587-1720F38405F5}"/>
              </a:ext>
            </a:extLst>
          </p:cNvPr>
          <p:cNvPicPr>
            <a:picLocks noChangeAspect="1"/>
          </p:cNvPicPr>
          <p:nvPr/>
        </p:nvPicPr>
        <p:blipFill>
          <a:blip r:embed="rId3"/>
          <a:stretch>
            <a:fillRect/>
          </a:stretch>
        </p:blipFill>
        <p:spPr>
          <a:xfrm>
            <a:off x="-110013" y="1082006"/>
            <a:ext cx="6206013" cy="3490882"/>
          </a:xfrm>
          <a:prstGeom prst="rect">
            <a:avLst/>
          </a:prstGeom>
        </p:spPr>
      </p:pic>
      <p:sp>
        <p:nvSpPr>
          <p:cNvPr id="5" name="ZoneTexte 4">
            <a:extLst>
              <a:ext uri="{FF2B5EF4-FFF2-40B4-BE49-F238E27FC236}">
                <a16:creationId xmlns:a16="http://schemas.microsoft.com/office/drawing/2014/main" id="{791B5CF0-9CC6-AE1D-4D21-873DE9ECE0AA}"/>
              </a:ext>
            </a:extLst>
          </p:cNvPr>
          <p:cNvSpPr txBox="1"/>
          <p:nvPr/>
        </p:nvSpPr>
        <p:spPr>
          <a:xfrm>
            <a:off x="1935940" y="4388222"/>
            <a:ext cx="2114105" cy="369332"/>
          </a:xfrm>
          <a:prstGeom prst="rect">
            <a:avLst/>
          </a:prstGeom>
          <a:noFill/>
        </p:spPr>
        <p:txBody>
          <a:bodyPr wrap="none" rtlCol="0">
            <a:spAutoFit/>
          </a:bodyPr>
          <a:lstStyle/>
          <a:p>
            <a:r>
              <a:rPr lang="fr-CH" dirty="0"/>
              <a:t>Sources : DCCR.fr </a:t>
            </a:r>
          </a:p>
        </p:txBody>
      </p:sp>
      <p:sp>
        <p:nvSpPr>
          <p:cNvPr id="6" name="Rectangle 5">
            <a:extLst>
              <a:ext uri="{FF2B5EF4-FFF2-40B4-BE49-F238E27FC236}">
                <a16:creationId xmlns:a16="http://schemas.microsoft.com/office/drawing/2014/main" id="{0EE7FAC0-CB57-7CF9-EB9A-2E5C421DC665}"/>
              </a:ext>
            </a:extLst>
          </p:cNvPr>
          <p:cNvSpPr/>
          <p:nvPr/>
        </p:nvSpPr>
        <p:spPr>
          <a:xfrm>
            <a:off x="894807" y="2197081"/>
            <a:ext cx="908860" cy="1981474"/>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7" name="Rectangle 6">
            <a:extLst>
              <a:ext uri="{FF2B5EF4-FFF2-40B4-BE49-F238E27FC236}">
                <a16:creationId xmlns:a16="http://schemas.microsoft.com/office/drawing/2014/main" id="{FB4C4BC0-CCEE-66B4-8D60-C014A51EB109}"/>
              </a:ext>
            </a:extLst>
          </p:cNvPr>
          <p:cNvSpPr/>
          <p:nvPr/>
        </p:nvSpPr>
        <p:spPr>
          <a:xfrm>
            <a:off x="4513114" y="2188059"/>
            <a:ext cx="1322473" cy="1981474"/>
          </a:xfrm>
          <a:prstGeom prst="rect">
            <a:avLst/>
          </a:prstGeom>
          <a:no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8" name="ZoneTexte 7">
            <a:extLst>
              <a:ext uri="{FF2B5EF4-FFF2-40B4-BE49-F238E27FC236}">
                <a16:creationId xmlns:a16="http://schemas.microsoft.com/office/drawing/2014/main" id="{09F303DA-B51C-9E50-2840-E45D8241D562}"/>
              </a:ext>
            </a:extLst>
          </p:cNvPr>
          <p:cNvSpPr txBox="1"/>
          <p:nvPr/>
        </p:nvSpPr>
        <p:spPr>
          <a:xfrm>
            <a:off x="1011645" y="1799378"/>
            <a:ext cx="675185" cy="369332"/>
          </a:xfrm>
          <a:prstGeom prst="rect">
            <a:avLst/>
          </a:prstGeom>
          <a:noFill/>
        </p:spPr>
        <p:txBody>
          <a:bodyPr wrap="none" rtlCol="0">
            <a:spAutoFit/>
          </a:bodyPr>
          <a:lstStyle/>
          <a:p>
            <a:r>
              <a:rPr lang="fr-CH" dirty="0"/>
              <a:t>HFO</a:t>
            </a:r>
          </a:p>
        </p:txBody>
      </p:sp>
      <p:pic>
        <p:nvPicPr>
          <p:cNvPr id="10" name="Image 9">
            <a:extLst>
              <a:ext uri="{FF2B5EF4-FFF2-40B4-BE49-F238E27FC236}">
                <a16:creationId xmlns:a16="http://schemas.microsoft.com/office/drawing/2014/main" id="{F48F1668-50A5-6E65-DE8D-836F311FB1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51591" y="2168710"/>
            <a:ext cx="6125240" cy="3900898"/>
          </a:xfrm>
          <a:prstGeom prst="rect">
            <a:avLst/>
          </a:prstGeom>
        </p:spPr>
      </p:pic>
    </p:spTree>
    <p:extLst>
      <p:ext uri="{BB962C8B-B14F-4D97-AF65-F5344CB8AC3E}">
        <p14:creationId xmlns:p14="http://schemas.microsoft.com/office/powerpoint/2010/main" val="14401133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383E66-DBA4-B969-4AD5-A4289B0DA28E}"/>
            </a:ext>
          </a:extLst>
        </p:cNvPr>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B9600AE1-1989-29B2-B755-A39C414CC7F4}"/>
              </a:ext>
            </a:extLst>
          </p:cNvPr>
          <p:cNvSpPr>
            <a:spLocks noGrp="1"/>
          </p:cNvSpPr>
          <p:nvPr>
            <p:ph idx="14"/>
          </p:nvPr>
        </p:nvSpPr>
        <p:spPr/>
        <p:txBody>
          <a:bodyPr>
            <a:normAutofit/>
          </a:bodyPr>
          <a:lstStyle/>
          <a:p>
            <a:r>
              <a:rPr lang="fr-FR" b="1" dirty="0"/>
              <a:t>Santé humaine</a:t>
            </a:r>
            <a:endParaRPr lang="fr-FR" dirty="0"/>
          </a:p>
          <a:p>
            <a:pPr lvl="1"/>
            <a:r>
              <a:rPr lang="fr-FR" dirty="0"/>
              <a:t>Perturbations hormonales, immunitaires et du développement</a:t>
            </a:r>
          </a:p>
          <a:p>
            <a:pPr lvl="1"/>
            <a:r>
              <a:rPr lang="fr-FR" dirty="0"/>
              <a:t>Risque accru de certains cancers et problèmes de fertilité</a:t>
            </a:r>
          </a:p>
          <a:p>
            <a:r>
              <a:rPr lang="fr-FR" b="1" dirty="0"/>
              <a:t>Environnement</a:t>
            </a:r>
            <a:endParaRPr lang="fr-FR" dirty="0"/>
          </a:p>
          <a:p>
            <a:pPr lvl="1"/>
            <a:r>
              <a:rPr lang="fr-FR" dirty="0"/>
              <a:t>Extrêmement persistants et bioaccumulables</a:t>
            </a:r>
          </a:p>
          <a:p>
            <a:pPr lvl="1"/>
            <a:r>
              <a:rPr lang="fr-FR" dirty="0"/>
              <a:t>Contamination durable des sols, de l’eau et de la chaîne alimentaire</a:t>
            </a:r>
          </a:p>
          <a:p>
            <a:endParaRPr lang="fr-CH" dirty="0"/>
          </a:p>
        </p:txBody>
      </p:sp>
      <p:sp>
        <p:nvSpPr>
          <p:cNvPr id="9" name="Espace réservé du contenu 8">
            <a:extLst>
              <a:ext uri="{FF2B5EF4-FFF2-40B4-BE49-F238E27FC236}">
                <a16:creationId xmlns:a16="http://schemas.microsoft.com/office/drawing/2014/main" id="{9E3D6E1F-C5CC-0F55-14B0-3337E7CA38EB}"/>
              </a:ext>
            </a:extLst>
          </p:cNvPr>
          <p:cNvSpPr>
            <a:spLocks noGrp="1"/>
          </p:cNvSpPr>
          <p:nvPr>
            <p:ph idx="15"/>
          </p:nvPr>
        </p:nvSpPr>
        <p:spPr/>
        <p:txBody>
          <a:bodyPr/>
          <a:lstStyle/>
          <a:p>
            <a:r>
              <a:rPr lang="fr-FR" b="1" dirty="0"/>
              <a:t>Économie et réglementation</a:t>
            </a:r>
            <a:endParaRPr lang="fr-FR" dirty="0"/>
          </a:p>
          <a:p>
            <a:pPr lvl="1"/>
            <a:r>
              <a:rPr lang="fr-FR" dirty="0"/>
              <a:t>Dépollution coûteuse et responsabilité légale pour les industriels</a:t>
            </a:r>
          </a:p>
          <a:p>
            <a:pPr lvl="1"/>
            <a:r>
              <a:rPr lang="fr-FR" dirty="0"/>
              <a:t>Interdictions et restrictions croissantes à l’échelle internationale</a:t>
            </a:r>
          </a:p>
          <a:p>
            <a:r>
              <a:rPr lang="fr-FR" b="1" dirty="0"/>
              <a:t>Caractéristiques critiques</a:t>
            </a:r>
            <a:endParaRPr lang="fr-FR" dirty="0"/>
          </a:p>
          <a:p>
            <a:pPr lvl="1"/>
            <a:r>
              <a:rPr lang="fr-FR" dirty="0"/>
              <a:t>Persistants, mobiles et toxiques même à faibles doses</a:t>
            </a:r>
          </a:p>
          <a:p>
            <a:pPr lvl="1"/>
            <a:r>
              <a:rPr lang="fr-FR" dirty="0"/>
              <a:t>Risque systémique comparable à l’amiante ou aux PCB</a:t>
            </a:r>
          </a:p>
          <a:p>
            <a:endParaRPr lang="fr-CH" dirty="0"/>
          </a:p>
        </p:txBody>
      </p:sp>
      <p:sp>
        <p:nvSpPr>
          <p:cNvPr id="2" name="Titre 1">
            <a:extLst>
              <a:ext uri="{FF2B5EF4-FFF2-40B4-BE49-F238E27FC236}">
                <a16:creationId xmlns:a16="http://schemas.microsoft.com/office/drawing/2014/main" id="{BD34FB55-3072-AEA5-96C6-DC4F384BA13B}"/>
              </a:ext>
            </a:extLst>
          </p:cNvPr>
          <p:cNvSpPr>
            <a:spLocks noGrp="1"/>
          </p:cNvSpPr>
          <p:nvPr>
            <p:ph type="title"/>
          </p:nvPr>
        </p:nvSpPr>
        <p:spPr/>
        <p:txBody>
          <a:bodyPr>
            <a:normAutofit/>
          </a:bodyPr>
          <a:lstStyle/>
          <a:p>
            <a:r>
              <a:rPr lang="fr-FR" dirty="0"/>
              <a:t>Pollution environnementale : PFAS – Impacts clés</a:t>
            </a:r>
            <a:endParaRPr lang="fr-CH" dirty="0"/>
          </a:p>
        </p:txBody>
      </p:sp>
    </p:spTree>
    <p:extLst>
      <p:ext uri="{BB962C8B-B14F-4D97-AF65-F5344CB8AC3E}">
        <p14:creationId xmlns:p14="http://schemas.microsoft.com/office/powerpoint/2010/main" val="3134188168"/>
      </p:ext>
    </p:extLst>
  </p:cSld>
  <p:clrMapOvr>
    <a:masterClrMapping/>
  </p:clrMapOvr>
</p:sld>
</file>

<file path=ppt/theme/theme1.xml><?xml version="1.0" encoding="utf-8"?>
<a:theme xmlns:a="http://schemas.openxmlformats.org/drawingml/2006/main" name="ZeroC">
  <a:themeElements>
    <a:clrScheme name="ZeroC">
      <a:dk1>
        <a:sysClr val="windowText" lastClr="000000"/>
      </a:dk1>
      <a:lt1>
        <a:sysClr val="window" lastClr="FFFFFF"/>
      </a:lt1>
      <a:dk2>
        <a:srgbClr val="0061A1"/>
      </a:dk2>
      <a:lt2>
        <a:srgbClr val="8FCCFF"/>
      </a:lt2>
      <a:accent1>
        <a:srgbClr val="0061A1"/>
      </a:accent1>
      <a:accent2>
        <a:srgbClr val="0095FA"/>
      </a:accent2>
      <a:accent3>
        <a:srgbClr val="2677C8"/>
      </a:accent3>
      <a:accent4>
        <a:srgbClr val="5F5E5D"/>
      </a:accent4>
      <a:accent5>
        <a:srgbClr val="FFE600"/>
      </a:accent5>
      <a:accent6>
        <a:srgbClr val="989796"/>
      </a:accent6>
      <a:hlink>
        <a:srgbClr val="9454C3"/>
      </a:hlink>
      <a:folHlink>
        <a:srgbClr val="989796"/>
      </a:folHlink>
    </a:clrScheme>
    <a:fontScheme name="ZeroC">
      <a:majorFont>
        <a:latin typeface="Avenir Next LT Pro Demi"/>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SE_Modèle Présentation - FR-DE - v1.0" id="{8841A655-97B6-4ED5-9821-49C0186A0464}" vid="{FE256B19-F46E-4B30-A5B1-1B31057D0789}"/>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55e7155b-c69f-486b-828e-05d4c4ab4613" xsi:nil="true"/>
    <lcf76f155ced4ddcb4097134ff3c332f xmlns="19e0f281-bfa3-47ad-b85f-96828876f6b9">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D50FAF63A2EDEA4B97C95E6013E21AFA" ma:contentTypeVersion="13" ma:contentTypeDescription="Crée un document." ma:contentTypeScope="" ma:versionID="ba469025b65bcf09213b3cc0c5986d3e">
  <xsd:schema xmlns:xsd="http://www.w3.org/2001/XMLSchema" xmlns:xs="http://www.w3.org/2001/XMLSchema" xmlns:p="http://schemas.microsoft.com/office/2006/metadata/properties" xmlns:ns2="55e7155b-c69f-486b-828e-05d4c4ab4613" xmlns:ns3="19e0f281-bfa3-47ad-b85f-96828876f6b9" targetNamespace="http://schemas.microsoft.com/office/2006/metadata/properties" ma:root="true" ma:fieldsID="d5ffa9fbedf7c5fddf2a954651227049" ns2:_="" ns3:_="">
    <xsd:import namespace="55e7155b-c69f-486b-828e-05d4c4ab4613"/>
    <xsd:import namespace="19e0f281-bfa3-47ad-b85f-96828876f6b9"/>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SearchProperties" minOccurs="0"/>
                <xsd:element ref="ns3:MediaServiceObjectDetectorVersions" minOccurs="0"/>
                <xsd:element ref="ns3:lcf76f155ced4ddcb4097134ff3c332f" minOccurs="0"/>
                <xsd:element ref="ns2:TaxCatchAll" minOccurs="0"/>
                <xsd:element ref="ns3:MediaServiceDateTaken" minOccurs="0"/>
                <xsd:element ref="ns3:MediaServiceOCR"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5e7155b-c69f-486b-828e-05d4c4ab4613" elementFormDefault="qualified">
    <xsd:import namespace="http://schemas.microsoft.com/office/2006/documentManagement/types"/>
    <xsd:import namespace="http://schemas.microsoft.com/office/infopath/2007/PartnerControls"/>
    <xsd:element name="SharedWithUsers" ma:index="8"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Partagé avec détails" ma:internalName="SharedWithDetails" ma:readOnly="true">
      <xsd:simpleType>
        <xsd:restriction base="dms:Note">
          <xsd:maxLength value="255"/>
        </xsd:restriction>
      </xsd:simpleType>
    </xsd:element>
    <xsd:element name="TaxCatchAll" ma:index="16" nillable="true" ma:displayName="Taxonomy Catch All Column" ma:hidden="true" ma:list="{d87d1b2f-20d2-4b8a-9894-8e391722f730}" ma:internalName="TaxCatchAll" ma:showField="CatchAllData" ma:web="55e7155b-c69f-486b-828e-05d4c4ab4613">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19e0f281-bfa3-47ad-b85f-96828876f6b9"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SearchProperties" ma:index="12" nillable="true" ma:displayName="MediaServiceSearchProperties" ma:hidden="true" ma:internalName="MediaServiceSearchProperties"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lcf76f155ced4ddcb4097134ff3c332f" ma:index="15" nillable="true" ma:taxonomy="true" ma:internalName="lcf76f155ced4ddcb4097134ff3c332f" ma:taxonomyFieldName="MediaServiceImageTags" ma:displayName="Balises d’images" ma:readOnly="false" ma:fieldId="{5cf76f15-5ced-4ddc-b409-7134ff3c332f}" ma:taxonomyMulti="true" ma:sspId="533f5e13-e4e8-42d2-9925-18c9082d3186"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2C7FDD4-FA6D-4CD3-BA6D-CB0A45EE6ABE}">
  <ds:schemaRefs>
    <ds:schemaRef ds:uri="http://schemas.microsoft.com/sharepoint/v3/contenttype/forms"/>
  </ds:schemaRefs>
</ds:datastoreItem>
</file>

<file path=customXml/itemProps2.xml><?xml version="1.0" encoding="utf-8"?>
<ds:datastoreItem xmlns:ds="http://schemas.openxmlformats.org/officeDocument/2006/customXml" ds:itemID="{75F799F5-C3A3-445C-92CC-7EE13E02B73C}">
  <ds:schemaRefs>
    <ds:schemaRef ds:uri="http://schemas.microsoft.com/office/2006/metadata/properties"/>
    <ds:schemaRef ds:uri="http://schemas.microsoft.com/office/infopath/2007/PartnerControls"/>
    <ds:schemaRef ds:uri="55e7155b-c69f-486b-828e-05d4c4ab4613"/>
    <ds:schemaRef ds:uri="19e0f281-bfa3-47ad-b85f-96828876f6b9"/>
  </ds:schemaRefs>
</ds:datastoreItem>
</file>

<file path=customXml/itemProps3.xml><?xml version="1.0" encoding="utf-8"?>
<ds:datastoreItem xmlns:ds="http://schemas.openxmlformats.org/officeDocument/2006/customXml" ds:itemID="{046640D4-A300-4A3D-AFA0-000941B0223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5e7155b-c69f-486b-828e-05d4c4ab4613"/>
    <ds:schemaRef ds:uri="19e0f281-bfa3-47ad-b85f-96828876f6b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MOD-00005(1) - Modèle Présentation - FR-DE</Template>
  <TotalTime>0</TotalTime>
  <Words>2862</Words>
  <Application>Microsoft Office PowerPoint</Application>
  <PresentationFormat>Grand écran</PresentationFormat>
  <Paragraphs>553</Paragraphs>
  <Slides>56</Slides>
  <Notes>26</Notes>
  <HiddenSlides>3</HiddenSlides>
  <MMClips>0</MMClips>
  <ScaleCrop>false</ScaleCrop>
  <HeadingPairs>
    <vt:vector size="6" baseType="variant">
      <vt:variant>
        <vt:lpstr>Polices utilisées</vt:lpstr>
      </vt:variant>
      <vt:variant>
        <vt:i4>7</vt:i4>
      </vt:variant>
      <vt:variant>
        <vt:lpstr>Thème</vt:lpstr>
      </vt:variant>
      <vt:variant>
        <vt:i4>1</vt:i4>
      </vt:variant>
      <vt:variant>
        <vt:lpstr>Titres des diapositives</vt:lpstr>
      </vt:variant>
      <vt:variant>
        <vt:i4>56</vt:i4>
      </vt:variant>
    </vt:vector>
  </HeadingPairs>
  <TitlesOfParts>
    <vt:vector size="64" baseType="lpstr">
      <vt:lpstr>Aptos</vt:lpstr>
      <vt:lpstr>Aptos Display</vt:lpstr>
      <vt:lpstr>Arial</vt:lpstr>
      <vt:lpstr>Avenir Next LT Pro</vt:lpstr>
      <vt:lpstr>Avenir Next LT Pro Demi</vt:lpstr>
      <vt:lpstr>Calibri</vt:lpstr>
      <vt:lpstr>Wingdings</vt:lpstr>
      <vt:lpstr>ZeroC</vt:lpstr>
      <vt:lpstr>Retour d’expériences sur l’utilisation de fluides naturels</vt:lpstr>
      <vt:lpstr>Ordre du jour</vt:lpstr>
      <vt:lpstr>Présentation PowerPoint</vt:lpstr>
      <vt:lpstr>Noms des réfrigérants</vt:lpstr>
      <vt:lpstr>Classification – Refrigérants</vt:lpstr>
      <vt:lpstr>Pollution environnementale : appauvrissement de la couche d'ozone</vt:lpstr>
      <vt:lpstr>Pollution environnementale : réchauffement climatique</vt:lpstr>
      <vt:lpstr>Pollution environnementale : pollution de l'eau</vt:lpstr>
      <vt:lpstr>Pollution environnementale : PFAS – Impacts clés</vt:lpstr>
      <vt:lpstr>Réfrigérants synthétiques ODP &gt; 0 </vt:lpstr>
      <vt:lpstr>Réfrigérants synthétiques  ODP = 0  - Stables dans l’air</vt:lpstr>
      <vt:lpstr>Refrigérant naturel - ODP = 0 - very low GWP</vt:lpstr>
      <vt:lpstr>Structure moléculaire</vt:lpstr>
      <vt:lpstr>Historique des réfrigérants (réfrigérateurs)</vt:lpstr>
      <vt:lpstr>Présentation PowerPoint</vt:lpstr>
      <vt:lpstr>Régulations</vt:lpstr>
      <vt:lpstr>Présentation PowerPoint</vt:lpstr>
      <vt:lpstr>Comment choisir le bon réfrigérant ?</vt:lpstr>
      <vt:lpstr>Quelques critères</vt:lpstr>
      <vt:lpstr>Choix du réfrigérant</vt:lpstr>
      <vt:lpstr>Choix du réfrigérant</vt:lpstr>
      <vt:lpstr>Choix du réfrigérant</vt:lpstr>
      <vt:lpstr>Choix du réfrigérant</vt:lpstr>
      <vt:lpstr>Réfrigérants naturels - utilisation</vt:lpstr>
      <vt:lpstr>Efficacité des installations de réfrigération au CO2</vt:lpstr>
      <vt:lpstr>Présentation PowerPoint</vt:lpstr>
      <vt:lpstr>Locaux techniques : intérieurs  </vt:lpstr>
      <vt:lpstr>Local technique : prescriptions générales</vt:lpstr>
      <vt:lpstr>Local technique : ammoniac</vt:lpstr>
      <vt:lpstr>Locaux techniques : enceintes ventilées</vt:lpstr>
      <vt:lpstr>Installations extérieures</vt:lpstr>
      <vt:lpstr>Présentation PowerPoint</vt:lpstr>
      <vt:lpstr>Exemple fromagerie (2020)</vt:lpstr>
      <vt:lpstr>Solutions proposées</vt:lpstr>
      <vt:lpstr>Solution proposée</vt:lpstr>
      <vt:lpstr>Fonctionnement du bac à glace</vt:lpstr>
      <vt:lpstr>Gas cooler - évaporateur</vt:lpstr>
      <vt:lpstr>Retour d’expérience</vt:lpstr>
      <vt:lpstr>Exemple collège (2023)</vt:lpstr>
      <vt:lpstr>Exemple collège</vt:lpstr>
      <vt:lpstr>Solutions proposées</vt:lpstr>
      <vt:lpstr>Local technique</vt:lpstr>
      <vt:lpstr>Local technique</vt:lpstr>
      <vt:lpstr>Local technique</vt:lpstr>
      <vt:lpstr>Retour d’expérience</vt:lpstr>
      <vt:lpstr>Exemple industrie horlogère suisse (2017-2019)</vt:lpstr>
      <vt:lpstr>Exemple industrie horlogère suisse</vt:lpstr>
      <vt:lpstr>Exemple industrie horlogère suisse</vt:lpstr>
      <vt:lpstr>Concept de sécurité – ventilation</vt:lpstr>
      <vt:lpstr>Fonctionnement</vt:lpstr>
      <vt:lpstr>Comparaison rendement exergétique  (Innosuisse              )</vt:lpstr>
      <vt:lpstr>Retour d’expérience</vt:lpstr>
      <vt:lpstr>Vision globale</vt:lpstr>
      <vt:lpstr>Présentation PowerPoint</vt:lpstr>
      <vt:lpstr>C’est possible !</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Christophe Pitteloud</dc:creator>
  <cp:lastModifiedBy>Nicolas Hubert</cp:lastModifiedBy>
  <cp:revision>235</cp:revision>
  <dcterms:created xsi:type="dcterms:W3CDTF">2025-11-19T14:26:00Z</dcterms:created>
  <dcterms:modified xsi:type="dcterms:W3CDTF">2025-12-11T06:39:33Z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0x010100D50FAF63A2EDEA4B97C95E6013E21AFA</vt:lpwstr>
  </property>
</Properties>
</file>